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7" r:id="rId2"/>
    <p:sldId id="308" r:id="rId3"/>
    <p:sldId id="313" r:id="rId4"/>
    <p:sldId id="379" r:id="rId5"/>
    <p:sldId id="316" r:id="rId6"/>
    <p:sldId id="315" r:id="rId7"/>
    <p:sldId id="384" r:id="rId8"/>
    <p:sldId id="327" r:id="rId9"/>
    <p:sldId id="311" r:id="rId10"/>
    <p:sldId id="329" r:id="rId11"/>
    <p:sldId id="310" r:id="rId12"/>
    <p:sldId id="380" r:id="rId13"/>
    <p:sldId id="328" r:id="rId14"/>
    <p:sldId id="322" r:id="rId15"/>
    <p:sldId id="321" r:id="rId16"/>
    <p:sldId id="262" r:id="rId17"/>
    <p:sldId id="264" r:id="rId18"/>
    <p:sldId id="265" r:id="rId19"/>
    <p:sldId id="269" r:id="rId20"/>
    <p:sldId id="270" r:id="rId21"/>
    <p:sldId id="381" r:id="rId22"/>
    <p:sldId id="330" r:id="rId23"/>
    <p:sldId id="331" r:id="rId24"/>
    <p:sldId id="332" r:id="rId25"/>
    <p:sldId id="389" r:id="rId26"/>
    <p:sldId id="275" r:id="rId27"/>
    <p:sldId id="344" r:id="rId28"/>
    <p:sldId id="277" r:id="rId29"/>
    <p:sldId id="280" r:id="rId30"/>
    <p:sldId id="282" r:id="rId31"/>
    <p:sldId id="372" r:id="rId32"/>
    <p:sldId id="374" r:id="rId33"/>
    <p:sldId id="283" r:id="rId34"/>
    <p:sldId id="382" r:id="rId35"/>
    <p:sldId id="364" r:id="rId36"/>
    <p:sldId id="375" r:id="rId37"/>
    <p:sldId id="363" r:id="rId38"/>
    <p:sldId id="351" r:id="rId39"/>
    <p:sldId id="342" r:id="rId40"/>
    <p:sldId id="376" r:id="rId41"/>
    <p:sldId id="377" r:id="rId42"/>
    <p:sldId id="371" r:id="rId43"/>
    <p:sldId id="373" r:id="rId44"/>
    <p:sldId id="356" r:id="rId45"/>
    <p:sldId id="350" r:id="rId46"/>
    <p:sldId id="338" r:id="rId47"/>
    <p:sldId id="360" r:id="rId48"/>
    <p:sldId id="387" r:id="rId49"/>
    <p:sldId id="388" r:id="rId50"/>
    <p:sldId id="390" r:id="rId51"/>
    <p:sldId id="391" r:id="rId52"/>
    <p:sldId id="393" r:id="rId53"/>
    <p:sldId id="392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C80000"/>
    <a:srgbClr val="9C5BCD"/>
    <a:srgbClr val="FF0000"/>
    <a:srgbClr val="FFFFFF"/>
    <a:srgbClr val="7A2020"/>
    <a:srgbClr val="FFE699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3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F9D76-6D6E-4F31-BE10-D810D70A3D51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EEFFE-95A4-4060-BB3B-72136083B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EEFFE-95A4-4060-BB3B-72136083B7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62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6609C-A90B-4B25-A28C-8C4F68B36D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60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6609C-A90B-4B25-A28C-8C4F68B36D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5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6609C-A90B-4B25-A28C-8C4F68B36D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8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6609C-A90B-4B25-A28C-8C4F68B36D5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2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Molecultes</a:t>
            </a:r>
            <a:r>
              <a:rPr lang="en-US" baseline="0" dirty="0" smtClean="0"/>
              <a:t> primarily composed for carbon, nitrogen, hydrogen</a:t>
            </a:r>
          </a:p>
          <a:p>
            <a:r>
              <a:rPr lang="en-US" baseline="0" dirty="0" smtClean="0"/>
              <a:t>Ir used for increased </a:t>
            </a:r>
            <a:r>
              <a:rPr lang="en-US" baseline="0" dirty="0" err="1" smtClean="0"/>
              <a:t>photoconversion</a:t>
            </a:r>
            <a:r>
              <a:rPr lang="en-US" baseline="0" dirty="0" smtClean="0"/>
              <a:t> 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D6A27-5E66-4A74-AF77-A72A8E69BD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2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E3E54-0F95-4DF2-91BA-60E74DB91B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0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6609C-A90B-4B25-A28C-8C4F68B36D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40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D6A27-5E66-4A74-AF77-A72A8E69BD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5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6609C-A90B-4B25-A28C-8C4F68B36D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6609C-A90B-4B25-A28C-8C4F68B36D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62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62502-9711-44F8-9FFF-4A015F49E83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120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6609C-A90B-4B25-A28C-8C4F68B36D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7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4A81-977A-4BCF-AF4F-7708C9AB780C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586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89FD-1B2E-46A5-A3C3-6E1C6A39916C}" type="datetime1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5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5374" y="0"/>
            <a:ext cx="723072" cy="6176963"/>
          </a:xfrm>
        </p:spPr>
        <p:txBody>
          <a:bodyPr vert="eaVert"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7534689" cy="5811838"/>
          </a:xfrm>
        </p:spPr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BAFE7-769F-4831-B295-1F4856BCF31A}" type="datetime1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33561"/>
          </a:xfrm>
        </p:spPr>
        <p:txBody>
          <a:bodyPr>
            <a:normAutofit/>
          </a:bodyPr>
          <a:lstStyle>
            <a:lvl1pPr>
              <a:defRPr sz="3200">
                <a:solidFill>
                  <a:srgbClr val="9A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8666922" cy="5261113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D56D-C284-46CD-8A42-60A53C4752CF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7814" y="6531429"/>
            <a:ext cx="506186" cy="328840"/>
          </a:xfrm>
        </p:spPr>
        <p:txBody>
          <a:bodyPr/>
          <a:lstStyle>
            <a:lvl1pPr>
              <a:defRPr/>
            </a:lvl1pPr>
          </a:lstStyle>
          <a:p>
            <a:fld id="{A0780A02-1BC3-4AD5-9271-3B77E2AE40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1791" y="733562"/>
            <a:ext cx="8666922" cy="0"/>
          </a:xfrm>
          <a:prstGeom prst="line">
            <a:avLst/>
          </a:prstGeom>
          <a:ln w="1270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07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F416-869A-43C1-87ED-19B4C0994506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553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9A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287" y="962717"/>
            <a:ext cx="4289563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962717"/>
            <a:ext cx="4316067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C4C8-5285-450B-9301-FBA321FC8451}" type="datetime1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1791" y="733562"/>
            <a:ext cx="8666922" cy="0"/>
          </a:xfrm>
          <a:prstGeom prst="line">
            <a:avLst/>
          </a:prstGeom>
          <a:ln w="1270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08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9587"/>
          </a:xfrm>
        </p:spPr>
        <p:txBody>
          <a:bodyPr>
            <a:normAutofit/>
          </a:bodyPr>
          <a:lstStyle>
            <a:lvl1pPr>
              <a:defRPr sz="3200">
                <a:solidFill>
                  <a:srgbClr val="9A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57458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681369"/>
            <a:ext cx="3868340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857458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1681369"/>
            <a:ext cx="3887391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74BF-5ADF-4A64-95FA-9ADB46CE9DF9}" type="datetime1">
              <a:rPr lang="en-US" smtClean="0"/>
              <a:t>5/15/2018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791" y="733562"/>
            <a:ext cx="8666922" cy="0"/>
          </a:xfrm>
          <a:prstGeom prst="line">
            <a:avLst/>
          </a:prstGeom>
          <a:ln w="1270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</p:spPr>
        <p:txBody>
          <a:bodyPr>
            <a:normAutofit/>
          </a:bodyPr>
          <a:lstStyle>
            <a:lvl1pPr>
              <a:defRPr sz="3200">
                <a:solidFill>
                  <a:srgbClr val="9A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70C8-80B5-4C46-9122-5BE5821AC997}" type="datetime1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1791" y="733562"/>
            <a:ext cx="8666922" cy="0"/>
          </a:xfrm>
          <a:prstGeom prst="line">
            <a:avLst/>
          </a:prstGeom>
          <a:ln w="1270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7D90-44A9-4930-B38B-5584901DE346}" type="datetime1">
              <a:rPr lang="en-US" smtClean="0"/>
              <a:t>5/15/2018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0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8A65-CEA7-4346-9BFD-0C6BB4215DF0}" type="datetime1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759-DF1E-4233-941B-01BD3F8FD34B}" type="datetime1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791" y="914400"/>
            <a:ext cx="8666922" cy="526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E07E343-CB61-4AFF-8509-1D5F1978CA58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E01CCCA-6188-4EE1-AD57-D8311B0F2E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9A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50.wmf"/><Relationship Id="rId10" Type="http://schemas.openxmlformats.org/officeDocument/2006/relationships/image" Target="../media/image53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7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3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90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36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410.png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3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3.png"/><Relationship Id="rId5" Type="http://schemas.openxmlformats.org/officeDocument/2006/relationships/image" Target="../media/image77.wmf"/><Relationship Id="rId4" Type="http://schemas.openxmlformats.org/officeDocument/2006/relationships/oleObject" Target="../embeddings/oleObject3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8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4523" y="199273"/>
            <a:ext cx="7772400" cy="1470025"/>
          </a:xfrm>
        </p:spPr>
        <p:txBody>
          <a:bodyPr/>
          <a:lstStyle/>
          <a:p>
            <a:r>
              <a:rPr lang="en-US" dirty="0" smtClean="0"/>
              <a:t> Understanding OLED Dynamics on Multiple Time Scales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6049" y="4582486"/>
            <a:ext cx="7453618" cy="2774658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Kyle W. Hershey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Department of Chemical Engineering &amp; Materials Science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University of Minnesota, Minneapolis, MN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21246"/>
          <a:stretch/>
        </p:blipFill>
        <p:spPr>
          <a:xfrm>
            <a:off x="3323209" y="1566951"/>
            <a:ext cx="2959298" cy="2875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112" y="6550223"/>
            <a:ext cx="418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Funding provided by The Dow Chemical Company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79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Efficiency Components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4346" y="911769"/>
                <a:ext cx="4748048" cy="548903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Photons out per electron in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= Charge Balance</a:t>
                </a:r>
                <a:endParaRPr lang="en-US" sz="2000" i="1" dirty="0" smtClean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 = Radiative Spin </a:t>
                </a:r>
                <a:r>
                  <a:rPr lang="en-US" dirty="0" smtClean="0"/>
                  <a:t>Fraction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r>
                  <a:rPr lang="en-US" dirty="0" smtClean="0"/>
                  <a:t> = Photoluminescence Efficiency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</m:oMath>
                </a14:m>
                <a:r>
                  <a:rPr lang="en-US" dirty="0" smtClean="0"/>
                  <a:t> = Out-Coupling Efficiency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𝐸𝑄𝐸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≈20%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346" y="911769"/>
                <a:ext cx="4748048" cy="5489031"/>
              </a:xfrm>
              <a:blipFill rotWithShape="0">
                <a:blip r:embed="rId2"/>
                <a:stretch>
                  <a:fillRect l="-141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9344" y="1367445"/>
                <a:ext cx="339171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2400" i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baseline="-2500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𝑄𝐸</m:t>
                    </m:r>
                  </m:oMath>
                </a14:m>
                <a:r>
                  <a:rPr lang="en-US" sz="2400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accent6"/>
                    </a:solidFill>
                  </a:rPr>
                  <a:t> 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44" y="1367445"/>
                <a:ext cx="3391719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39" y="2197954"/>
            <a:ext cx="3698374" cy="25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2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Research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839734"/>
            <a:ext cx="8666922" cy="5261113"/>
          </a:xfrm>
        </p:spPr>
        <p:txBody>
          <a:bodyPr/>
          <a:lstStyle/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dirty="0" smtClean="0"/>
              <a:t>Focused on two problems:</a:t>
            </a:r>
          </a:p>
          <a:p>
            <a:r>
              <a:rPr lang="en-US" dirty="0" smtClean="0"/>
              <a:t>Efficiency reduces at high brightness</a:t>
            </a:r>
          </a:p>
          <a:p>
            <a:r>
              <a:rPr lang="en-US" dirty="0" smtClean="0"/>
              <a:t>Degradation over time</a:t>
            </a:r>
          </a:p>
          <a:p>
            <a:pPr marL="3429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052568"/>
              </p:ext>
            </p:extLst>
          </p:nvPr>
        </p:nvGraphicFramePr>
        <p:xfrm>
          <a:off x="0" y="2430262"/>
          <a:ext cx="4881142" cy="373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0262"/>
                        <a:ext cx="4881142" cy="37383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312124"/>
              </p:ext>
            </p:extLst>
          </p:nvPr>
        </p:nvGraphicFramePr>
        <p:xfrm>
          <a:off x="4490019" y="2430262"/>
          <a:ext cx="4885604" cy="373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0019" y="2430262"/>
                        <a:ext cx="4885604" cy="373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81389" y="257534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Steady-State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6531" y="257534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Lifetime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996787" y="4034527"/>
            <a:ext cx="350300" cy="4402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1171" y="4501529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Roll-off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81356" y="6236432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A0000"/>
                </a:solidFill>
              </a:rPr>
              <a:t>Both limited by understanding of kinetics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5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OLED background</a:t>
            </a:r>
          </a:p>
          <a:p>
            <a:pPr lvl="1"/>
            <a:r>
              <a:rPr lang="en-US" dirty="0" smtClean="0"/>
              <a:t>Overview and applications</a:t>
            </a:r>
          </a:p>
          <a:p>
            <a:pPr lvl="1"/>
            <a:r>
              <a:rPr lang="en-US" dirty="0"/>
              <a:t>Operation</a:t>
            </a:r>
          </a:p>
          <a:p>
            <a:pPr lvl="1"/>
            <a:r>
              <a:rPr lang="en-US" dirty="0" smtClean="0"/>
              <a:t>Goals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Device Physics</a:t>
            </a:r>
          </a:p>
          <a:p>
            <a:pPr lvl="1"/>
            <a:r>
              <a:rPr lang="en-US" dirty="0"/>
              <a:t>Efficiency roll-off at high current</a:t>
            </a:r>
          </a:p>
          <a:p>
            <a:pPr lvl="1"/>
            <a:r>
              <a:rPr lang="en-US" dirty="0" smtClean="0"/>
              <a:t>Transient electroluminescence</a:t>
            </a:r>
          </a:p>
          <a:p>
            <a:pPr lvl="1"/>
            <a:r>
              <a:rPr lang="en-US" dirty="0" smtClean="0"/>
              <a:t>Analytical formalism for “charge balance”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Lifetime and Test Engineering</a:t>
            </a:r>
          </a:p>
          <a:p>
            <a:pPr lvl="1"/>
            <a:r>
              <a:rPr lang="en-US" dirty="0" smtClean="0"/>
              <a:t>Degradation as efficiency loss</a:t>
            </a:r>
          </a:p>
          <a:p>
            <a:pPr lvl="1"/>
            <a:r>
              <a:rPr lang="en-US" dirty="0" smtClean="0"/>
              <a:t>Extracting dynamics</a:t>
            </a:r>
          </a:p>
          <a:p>
            <a:pPr lvl="1"/>
            <a:r>
              <a:rPr lang="en-US" dirty="0" smtClean="0"/>
              <a:t>Design rules for long lifetime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Data Engineering</a:t>
            </a:r>
          </a:p>
          <a:p>
            <a:pPr lvl="1"/>
            <a:r>
              <a:rPr lang="en-US" dirty="0" smtClean="0"/>
              <a:t>Measurement system integration</a:t>
            </a:r>
          </a:p>
          <a:p>
            <a:pPr lvl="1"/>
            <a:r>
              <a:rPr lang="en-US" dirty="0" smtClean="0"/>
              <a:t>Analysis Capabilities</a:t>
            </a:r>
          </a:p>
          <a:p>
            <a:pPr lvl="1"/>
            <a:r>
              <a:rPr lang="en-US" dirty="0" smtClean="0"/>
              <a:t>Machine Learning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7113" y="854246"/>
            <a:ext cx="7430530" cy="134561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791" y="3578087"/>
            <a:ext cx="7430530" cy="294625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5274657" cy="3855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Existing models predict efficiency roll-off using quenching</a:t>
            </a:r>
          </a:p>
          <a:p>
            <a:pPr lvl="1"/>
            <a:r>
              <a:rPr lang="en-US" dirty="0" smtClean="0"/>
              <a:t>Magnitude unknown</a:t>
            </a:r>
          </a:p>
          <a:p>
            <a:pPr lvl="1"/>
            <a:r>
              <a:rPr lang="en-US" dirty="0" smtClean="0"/>
              <a:t>Low current behavior not predicted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Existing Model is Incomplete</a:t>
            </a:r>
            <a:endParaRPr lang="en-US" dirty="0">
              <a:solidFill>
                <a:srgbClr val="9A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07400" y="1041400"/>
            <a:ext cx="2667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660062"/>
              </p:ext>
            </p:extLst>
          </p:nvPr>
        </p:nvGraphicFramePr>
        <p:xfrm>
          <a:off x="160903" y="2960819"/>
          <a:ext cx="4881142" cy="373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8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03" y="2960819"/>
                        <a:ext cx="4881142" cy="37383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426025"/>
              </p:ext>
            </p:extLst>
          </p:nvPr>
        </p:nvGraphicFramePr>
        <p:xfrm>
          <a:off x="4343281" y="2960819"/>
          <a:ext cx="4881142" cy="373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9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281" y="2960819"/>
                        <a:ext cx="4881142" cy="37383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72" y="842952"/>
            <a:ext cx="1310206" cy="12881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54" y="2128257"/>
            <a:ext cx="1358353" cy="103391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428075" y="840625"/>
            <a:ext cx="238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Exciton-Exciton Annihilation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360441" y="2654936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Exciton-Polaron Quenching</a:t>
            </a:r>
            <a:endParaRPr lang="en-US" sz="1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773336" y="3162174"/>
            <a:ext cx="3864478" cy="3263793"/>
          </a:xfrm>
          <a:prstGeom prst="line">
            <a:avLst/>
          </a:prstGeom>
          <a:ln w="38100">
            <a:solidFill>
              <a:srgbClr val="C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07691" y="3241282"/>
            <a:ext cx="3746901" cy="3290147"/>
          </a:xfrm>
          <a:prstGeom prst="line">
            <a:avLst/>
          </a:prstGeom>
          <a:ln w="38100">
            <a:solidFill>
              <a:srgbClr val="C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0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44" y="1110925"/>
            <a:ext cx="8666922" cy="5261113"/>
          </a:xfrm>
        </p:spPr>
        <p:txBody>
          <a:bodyPr/>
          <a:lstStyle/>
          <a:p>
            <a:r>
              <a:rPr lang="en-US" dirty="0" smtClean="0"/>
              <a:t>Typically only analyzed in steady-state</a:t>
            </a:r>
          </a:p>
          <a:p>
            <a:r>
              <a:rPr lang="en-US" dirty="0" smtClean="0"/>
              <a:t>Dynamics are also expressed in transient voltage response</a:t>
            </a:r>
          </a:p>
          <a:p>
            <a:pPr lvl="1"/>
            <a:r>
              <a:rPr lang="en-US" dirty="0" smtClean="0"/>
              <a:t>Existing model fails in this regime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004540"/>
              </p:ext>
            </p:extLst>
          </p:nvPr>
        </p:nvGraphicFramePr>
        <p:xfrm>
          <a:off x="-70251" y="2494783"/>
          <a:ext cx="4881142" cy="373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6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251" y="2494783"/>
                        <a:ext cx="4881142" cy="37383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524717"/>
              </p:ext>
            </p:extLst>
          </p:nvPr>
        </p:nvGraphicFramePr>
        <p:xfrm>
          <a:off x="4162642" y="2848203"/>
          <a:ext cx="4608403" cy="3220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7" name="Graph" r:id="rId5" imgW="4173120" imgH="2916000" progId="Origin50.Graph">
                  <p:embed/>
                </p:oleObj>
              </mc:Choice>
              <mc:Fallback>
                <p:oleObj name="Graph" r:id="rId5" imgW="4173120" imgH="2916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2642" y="2848203"/>
                        <a:ext cx="4608403" cy="3220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2787184" y="3681624"/>
            <a:ext cx="350300" cy="4402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01568" y="4148626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Roll-off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6210" y="2931726"/>
            <a:ext cx="11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Transient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5932" y="293638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Steady-State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5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Exciton Kinetics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24" y="1016338"/>
            <a:ext cx="4472609" cy="52611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Key Processes:</a:t>
            </a:r>
          </a:p>
          <a:p>
            <a:pPr marL="342900" lvl="1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Exciton Formation</a:t>
            </a:r>
          </a:p>
          <a:p>
            <a:pPr lvl="2"/>
            <a:r>
              <a:rPr lang="en-US" dirty="0" smtClean="0"/>
              <a:t>From injected polarons</a:t>
            </a:r>
          </a:p>
          <a:p>
            <a:pPr lvl="2"/>
            <a:r>
              <a:rPr lang="en-US" i="1" dirty="0" smtClean="0"/>
              <a:t>NOT instantaneous</a:t>
            </a:r>
          </a:p>
          <a:p>
            <a:pPr lvl="2"/>
            <a:r>
              <a:rPr lang="en-US" i="1" dirty="0" smtClean="0"/>
              <a:t>Competitive with leakage</a:t>
            </a:r>
          </a:p>
          <a:p>
            <a:pPr marL="342900" lvl="1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Exciton Recombination</a:t>
            </a:r>
          </a:p>
          <a:p>
            <a:pPr lvl="2"/>
            <a:r>
              <a:rPr lang="en-US" dirty="0" smtClean="0"/>
              <a:t>Radiative emission </a:t>
            </a:r>
          </a:p>
          <a:p>
            <a:pPr lvl="2"/>
            <a:r>
              <a:rPr lang="en-US" dirty="0" smtClean="0"/>
              <a:t>Competitive with quenching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18768" y="2416364"/>
            <a:ext cx="914400" cy="163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65" y="1088252"/>
            <a:ext cx="4561331" cy="2910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477915" y="4787319"/>
                <a:ext cx="6001899" cy="123065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𝐸𝐸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𝑝𝑜𝑙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𝑒𝑤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15" y="4787319"/>
                <a:ext cx="6001899" cy="12306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332597" y="4819909"/>
            <a:ext cx="442912" cy="74320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4005697" y="4819909"/>
            <a:ext cx="1012824" cy="745191"/>
          </a:xfrm>
          <a:prstGeom prst="rect">
            <a:avLst/>
          </a:prstGeom>
          <a:noFill/>
          <a:ln w="19050">
            <a:solidFill>
              <a:srgbClr val="9A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248709" y="4819909"/>
            <a:ext cx="1284287" cy="743205"/>
          </a:xfrm>
          <a:prstGeom prst="rect">
            <a:avLst/>
          </a:prstGeom>
          <a:noFill/>
          <a:ln w="19050">
            <a:solidFill>
              <a:srgbClr val="9A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790172" y="4819909"/>
            <a:ext cx="408542" cy="74320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805913" y="4530829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Exciton Lifetime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9586" y="5603312"/>
            <a:ext cx="238693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9A0000"/>
                </a:solidFill>
              </a:rPr>
              <a:t>Exciton-Exciton Annihilation</a:t>
            </a:r>
            <a:endParaRPr lang="en-US" sz="1400" dirty="0">
              <a:solidFill>
                <a:srgbClr val="9A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8477" y="4512132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9A0000"/>
                </a:solidFill>
              </a:rPr>
              <a:t>Exciton-Polaron Quenching</a:t>
            </a:r>
            <a:endParaRPr lang="en-US" sz="1400" dirty="0">
              <a:solidFill>
                <a:srgbClr val="9A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0758" y="560328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Exciton Formation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2122" y="6361557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9A0000"/>
                </a:solidFill>
              </a:rPr>
              <a:t>Need to include  polaron dynamics</a:t>
            </a:r>
            <a:endParaRPr lang="en-US" sz="2400" i="1" dirty="0">
              <a:solidFill>
                <a:srgbClr val="9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47957" y="1210053"/>
            <a:ext cx="901081" cy="799071"/>
          </a:xfrm>
          <a:prstGeom prst="rect">
            <a:avLst/>
          </a:prstGeom>
          <a:solidFill>
            <a:srgbClr val="FFE699">
              <a:alpha val="50196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2320737" y="2757456"/>
            <a:ext cx="5075339" cy="1649058"/>
          </a:xfrm>
          <a:prstGeom prst="rect">
            <a:avLst/>
          </a:prstGeom>
          <a:solidFill>
            <a:srgbClr val="FFE699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 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98761" y="1133236"/>
                <a:ext cx="6963253" cy="140910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𝑇𝑇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𝑝𝑜𝑙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𝑝𝑜𝑙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1" y="1133236"/>
                <a:ext cx="6963253" cy="14091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83338" y="3112657"/>
                <a:ext cx="4194097" cy="869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𝑝𝑜𝑙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𝑝𝑜𝑙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𝑝𝑜𝑙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338" y="3112657"/>
                <a:ext cx="4194097" cy="8697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981437" y="402436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Polaron leakage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8579" y="1210053"/>
            <a:ext cx="533463" cy="799071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3481839" y="1210053"/>
            <a:ext cx="1208799" cy="79907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997464" y="1210053"/>
            <a:ext cx="1543668" cy="79907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6218384" y="3164622"/>
            <a:ext cx="459050" cy="81623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5254014" y="3164622"/>
            <a:ext cx="684671" cy="80592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3923367" y="3164622"/>
            <a:ext cx="1038309" cy="81698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34561" y="4784104"/>
                <a:ext cx="809537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rgbClr val="800000"/>
                    </a:solidFill>
                  </a:rPr>
                  <a:t>Analysis Strategy:</a:t>
                </a:r>
              </a:p>
              <a:p>
                <a:endParaRPr lang="en-US" sz="2000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000" dirty="0" smtClean="0"/>
                  <a:t>Fit transient electroluminescence without polaron leakage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Valid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 smtClean="0"/>
                  <a:t> shorter than voltage pulse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000" dirty="0" smtClean="0"/>
                  <a:t>Introduce polaron leakage to replicate entire efficiency profile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61" y="4784104"/>
                <a:ext cx="8095376" cy="1631216"/>
              </a:xfrm>
              <a:prstGeom prst="rect">
                <a:avLst/>
              </a:prstGeom>
              <a:blipFill rotWithShape="0">
                <a:blip r:embed="rId4"/>
                <a:stretch>
                  <a:fillRect l="-753" t="-1873" b="-6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240592" y="879520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Exciton Lifetime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95034" y="2088450"/>
            <a:ext cx="21908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Triplet-Triplet Annihilation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35942" y="850542"/>
            <a:ext cx="2266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Triplet-Polaron Quenching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812" y="20822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Exciton Formation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28836" y="2799808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Exciton Formation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88727" y="2763551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Polaron Injection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Transient Electroluminescence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9" y="5043599"/>
                <a:ext cx="8666922" cy="137765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Model fits both the rise and fall of the decay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 smtClean="0"/>
                  <a:t> is the only new parameter</a:t>
                </a:r>
              </a:p>
              <a:p>
                <a:r>
                  <a:rPr lang="en-US" dirty="0" smtClean="0"/>
                  <a:t>Delay after beginning of pulse is accounted for with polaron injection and transport time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5043599"/>
                <a:ext cx="8666922" cy="1377656"/>
              </a:xfrm>
              <a:blipFill rotWithShape="0">
                <a:blip r:embed="rId3"/>
                <a:stretch>
                  <a:fillRect l="-774" t="-7080" b="-8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330653" y="739275"/>
          <a:ext cx="5922946" cy="413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Graph" r:id="rId4" imgW="4173120" imgH="2916000" progId="Origin50.Graph">
                  <p:embed/>
                </p:oleObj>
              </mc:Choice>
              <mc:Fallback>
                <p:oleObj name="Graph" r:id="rId4" imgW="4173120" imgH="2916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653" y="739275"/>
                        <a:ext cx="5922946" cy="4138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Transient Electroluminescence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714645"/>
              </p:ext>
            </p:extLst>
          </p:nvPr>
        </p:nvGraphicFramePr>
        <p:xfrm>
          <a:off x="720643" y="1035348"/>
          <a:ext cx="7702713" cy="5382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" name="Graph" r:id="rId3" imgW="4173120" imgH="2916000" progId="Origin50.Graph">
                  <p:embed/>
                </p:oleObj>
              </mc:Choice>
              <mc:Fallback>
                <p:oleObj name="Graph" r:id="rId3" imgW="4173120" imgH="2916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643" y="1035348"/>
                        <a:ext cx="7702713" cy="5382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Deconstructing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9" y="4838636"/>
                <a:ext cx="8666922" cy="168951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 smtClean="0"/>
                  <a:t>Charge balance can be defined as exciton formation efficiency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𝐸𝐹</m:t>
                        </m:r>
                      </m:sub>
                    </m:sSub>
                  </m:oMath>
                </a14:m>
                <a:r>
                  <a:rPr lang="en-US" sz="2000" dirty="0" smtClean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𝐸𝐹</m:t>
                        </m:r>
                      </m:sub>
                    </m:sSub>
                  </m:oMath>
                </a14:m>
                <a:r>
                  <a:rPr lang="en-US" sz="2000" dirty="0" smtClean="0"/>
                  <a:t> accounts for the rise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𝐸𝑄𝐸</m:t>
                        </m:r>
                      </m:sub>
                    </m:sSub>
                  </m:oMath>
                </a14:m>
                <a:r>
                  <a:rPr lang="en-US" sz="2000" b="0" dirty="0" smtClean="0"/>
                  <a:t> at low current density</a:t>
                </a:r>
              </a:p>
              <a:p>
                <a:r>
                  <a:rPr lang="en-US" sz="2000" dirty="0" smtClean="0"/>
                  <a:t>Onset of roll-off accounted for with quenching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𝐸𝐹</m:t>
                        </m:r>
                      </m:sub>
                    </m:sSub>
                  </m:oMath>
                </a14:m>
                <a:r>
                  <a:rPr lang="en-US" sz="2000" b="0" dirty="0" smtClean="0"/>
                  <a:t> contributes to roll-off at high current density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9" y="4838636"/>
                <a:ext cx="8666922" cy="1689510"/>
              </a:xfrm>
              <a:blipFill rotWithShape="0">
                <a:blip r:embed="rId2"/>
                <a:stretch>
                  <a:fillRect l="-633" t="-5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640"/>
            <a:ext cx="5297424" cy="40538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747990" y="2047047"/>
                <a:ext cx="3142917" cy="828660"/>
              </a:xfrm>
              <a:prstGeom prst="rect">
                <a:avLst/>
              </a:prstGeom>
              <a:solidFill>
                <a:srgbClr val="FFE699">
                  <a:alpha val="50196"/>
                </a:srgbClr>
              </a:solidFill>
              <a:ln>
                <a:solidFill>
                  <a:srgbClr val="9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1143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𝐸𝐹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𝑝𝑜𝑙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𝑝𝑜𝑙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90" y="2047047"/>
                <a:ext cx="3142917" cy="8286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9A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2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From:</a:t>
            </a:r>
          </a:p>
          <a:p>
            <a:pPr lvl="1"/>
            <a:r>
              <a:rPr lang="en-US" dirty="0" smtClean="0"/>
              <a:t>Stoughton, WI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Undergraduate Education (2009-2013):</a:t>
            </a:r>
          </a:p>
          <a:p>
            <a:pPr lvl="1"/>
            <a:r>
              <a:rPr lang="en-US" dirty="0" smtClean="0"/>
              <a:t>Coe College (Cedar Rapids, IA)</a:t>
            </a:r>
          </a:p>
          <a:p>
            <a:pPr lvl="1"/>
            <a:r>
              <a:rPr lang="en-US" dirty="0" smtClean="0"/>
              <a:t>Majors:</a:t>
            </a:r>
          </a:p>
          <a:p>
            <a:pPr lvl="2"/>
            <a:r>
              <a:rPr lang="en-US" dirty="0" smtClean="0"/>
              <a:t>Physics</a:t>
            </a:r>
          </a:p>
          <a:p>
            <a:pPr lvl="2"/>
            <a:r>
              <a:rPr lang="en-US" dirty="0" smtClean="0"/>
              <a:t>Mathematics</a:t>
            </a:r>
          </a:p>
          <a:p>
            <a:pPr lvl="2"/>
            <a:r>
              <a:rPr lang="en-US" dirty="0" smtClean="0"/>
              <a:t>Computer Science</a:t>
            </a:r>
          </a:p>
          <a:p>
            <a:r>
              <a:rPr lang="en-US" dirty="0"/>
              <a:t>Graduate Education (2013-Present):</a:t>
            </a:r>
          </a:p>
          <a:p>
            <a:pPr lvl="1"/>
            <a:r>
              <a:rPr lang="en-US" dirty="0"/>
              <a:t>University of Minnesota</a:t>
            </a:r>
          </a:p>
          <a:p>
            <a:pPr lvl="1"/>
            <a:r>
              <a:rPr lang="en-US" dirty="0"/>
              <a:t>Materials Science and Engineering</a:t>
            </a:r>
          </a:p>
          <a:p>
            <a:pPr lvl="1"/>
            <a:r>
              <a:rPr lang="en-US" dirty="0"/>
              <a:t>Advisor:</a:t>
            </a:r>
          </a:p>
          <a:p>
            <a:pPr lvl="2"/>
            <a:r>
              <a:rPr lang="en-US" dirty="0"/>
              <a:t>Prof. Russell Holmes</a:t>
            </a:r>
          </a:p>
          <a:p>
            <a:pPr lvl="1"/>
            <a:r>
              <a:rPr lang="en-US" dirty="0"/>
              <a:t>Research:</a:t>
            </a:r>
          </a:p>
          <a:p>
            <a:pPr lvl="2"/>
            <a:r>
              <a:rPr lang="en-US" dirty="0"/>
              <a:t>Organic Light Emitting Devices (OLEDs)</a:t>
            </a:r>
          </a:p>
          <a:p>
            <a:pPr lvl="2"/>
            <a:endParaRPr lang="en-US" dirty="0" smtClean="0"/>
          </a:p>
        </p:txBody>
      </p:sp>
      <p:pic>
        <p:nvPicPr>
          <p:cNvPr id="22532" name="Picture 4" descr="Image result for coe colle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973" y="2944627"/>
            <a:ext cx="1877241" cy="16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6601"/>
          <a:stretch/>
        </p:blipFill>
        <p:spPr>
          <a:xfrm>
            <a:off x="6236807" y="4724118"/>
            <a:ext cx="2695575" cy="1581150"/>
          </a:xfrm>
          <a:prstGeom prst="rect">
            <a:avLst/>
          </a:prstGeom>
        </p:spPr>
      </p:pic>
      <p:pic>
        <p:nvPicPr>
          <p:cNvPr id="47106" name="Picture 2" descr="Image result for us m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719" y="865645"/>
            <a:ext cx="3295006" cy="203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759700" y="1567126"/>
            <a:ext cx="165100" cy="165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9" name="Oval 8"/>
          <p:cNvSpPr/>
          <p:nvPr/>
        </p:nvSpPr>
        <p:spPr>
          <a:xfrm>
            <a:off x="6350000" y="2056076"/>
            <a:ext cx="165100" cy="165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  <a:endParaRPr lang="en-US" sz="1100" dirty="0"/>
          </a:p>
        </p:txBody>
      </p:sp>
      <p:sp>
        <p:nvSpPr>
          <p:cNvPr id="11" name="Oval 10"/>
          <p:cNvSpPr/>
          <p:nvPr/>
        </p:nvSpPr>
        <p:spPr>
          <a:xfrm>
            <a:off x="7734331" y="1402026"/>
            <a:ext cx="165100" cy="165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</a:t>
            </a:r>
            <a:endParaRPr lang="en-US" sz="1100" dirty="0"/>
          </a:p>
        </p:txBody>
      </p:sp>
      <p:sp>
        <p:nvSpPr>
          <p:cNvPr id="12" name="Oval 11"/>
          <p:cNvSpPr/>
          <p:nvPr/>
        </p:nvSpPr>
        <p:spPr>
          <a:xfrm>
            <a:off x="7581916" y="1521161"/>
            <a:ext cx="165100" cy="165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  <a:endParaRPr lang="en-US" sz="1100" dirty="0"/>
          </a:p>
        </p:txBody>
      </p:sp>
      <p:sp>
        <p:nvSpPr>
          <p:cNvPr id="13" name="Oval 12"/>
          <p:cNvSpPr/>
          <p:nvPr/>
        </p:nvSpPr>
        <p:spPr>
          <a:xfrm>
            <a:off x="7512074" y="1327818"/>
            <a:ext cx="165100" cy="165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8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832" y="4469607"/>
                <a:ext cx="8666922" cy="2036428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n-lt"/>
                  </a:rPr>
                  <a:t>Developed model to universally fit transient and steady-state electroluminescence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400" dirty="0" smtClean="0">
                    <a:latin typeface="+mn-lt"/>
                  </a:rPr>
                  <a:t>Exciton formation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+mn-lt"/>
                  </a:rPr>
                  <a:t>) and polaron transit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+mn-lt"/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:endParaRPr lang="en-US" sz="900" dirty="0" smtClean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n-lt"/>
                  </a:rPr>
                  <a:t>Exciton formation efficiency defined naturally from polaron dynamics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n-lt"/>
                  </a:rPr>
                  <a:t>Full dynamics allow understanding of exciton formation and efficiency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832" y="4469607"/>
                <a:ext cx="8666922" cy="2036428"/>
              </a:xfrm>
              <a:blipFill rotWithShape="0">
                <a:blip r:embed="rId4"/>
                <a:stretch>
                  <a:fillRect l="-633" t="-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58010"/>
              </p:ext>
            </p:extLst>
          </p:nvPr>
        </p:nvGraphicFramePr>
        <p:xfrm>
          <a:off x="0" y="1070667"/>
          <a:ext cx="4592293" cy="320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0" name="Graph" r:id="rId5" imgW="4173120" imgH="2916000" progId="Origin50.Graph">
                  <p:embed/>
                </p:oleObj>
              </mc:Choice>
              <mc:Fallback>
                <p:oleObj name="Graph" r:id="rId5" imgW="4173120" imgH="2916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070667"/>
                        <a:ext cx="4592293" cy="3208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900760"/>
              </p:ext>
            </p:extLst>
          </p:nvPr>
        </p:nvGraphicFramePr>
        <p:xfrm>
          <a:off x="4404219" y="717685"/>
          <a:ext cx="4865671" cy="3726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1" name="Graph" r:id="rId7" imgW="3901320" imgH="2986920" progId="Origin50.Graph">
                  <p:embed/>
                </p:oleObj>
              </mc:Choice>
              <mc:Fallback>
                <p:oleObj name="Graph" r:id="rId7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4219" y="717685"/>
                        <a:ext cx="4865671" cy="37265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2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OLED background</a:t>
            </a:r>
          </a:p>
          <a:p>
            <a:pPr lvl="1"/>
            <a:r>
              <a:rPr lang="en-US" dirty="0" smtClean="0"/>
              <a:t>Overview and applications</a:t>
            </a:r>
          </a:p>
          <a:p>
            <a:pPr lvl="1"/>
            <a:r>
              <a:rPr lang="en-US" dirty="0"/>
              <a:t>Operation</a:t>
            </a:r>
          </a:p>
          <a:p>
            <a:pPr lvl="1"/>
            <a:r>
              <a:rPr lang="en-US" dirty="0" smtClean="0"/>
              <a:t>Goals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Device Physics</a:t>
            </a:r>
          </a:p>
          <a:p>
            <a:pPr lvl="1"/>
            <a:r>
              <a:rPr lang="en-US" dirty="0"/>
              <a:t>Efficiency roll-off at high current</a:t>
            </a:r>
          </a:p>
          <a:p>
            <a:pPr lvl="1"/>
            <a:r>
              <a:rPr lang="en-US" dirty="0" smtClean="0"/>
              <a:t>Transient electroluminescence</a:t>
            </a:r>
          </a:p>
          <a:p>
            <a:pPr lvl="1"/>
            <a:r>
              <a:rPr lang="en-US" dirty="0" smtClean="0"/>
              <a:t>Analytical formalism for “charge balance”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Lifetime and Test Engineering</a:t>
            </a:r>
          </a:p>
          <a:p>
            <a:pPr lvl="1"/>
            <a:r>
              <a:rPr lang="en-US" dirty="0" smtClean="0"/>
              <a:t>Degradation as efficiency loss</a:t>
            </a:r>
          </a:p>
          <a:p>
            <a:pPr lvl="1"/>
            <a:r>
              <a:rPr lang="en-US" dirty="0" smtClean="0"/>
              <a:t>Extracting dynamics</a:t>
            </a:r>
          </a:p>
          <a:p>
            <a:pPr lvl="1"/>
            <a:r>
              <a:rPr lang="en-US" dirty="0" smtClean="0"/>
              <a:t>Design rules for long lifetime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Data Engineering</a:t>
            </a:r>
          </a:p>
          <a:p>
            <a:pPr lvl="1"/>
            <a:r>
              <a:rPr lang="en-US" dirty="0" smtClean="0"/>
              <a:t>Measurement system integration</a:t>
            </a:r>
          </a:p>
          <a:p>
            <a:pPr lvl="1"/>
            <a:r>
              <a:rPr lang="en-US" dirty="0" smtClean="0"/>
              <a:t>Analysis Capabilities</a:t>
            </a:r>
          </a:p>
          <a:p>
            <a:pPr lvl="1"/>
            <a:r>
              <a:rPr lang="en-US" dirty="0" smtClean="0"/>
              <a:t>Machine Learning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7113" y="854246"/>
            <a:ext cx="7430530" cy="274463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791" y="4890052"/>
            <a:ext cx="7430530" cy="163429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3479"/>
          </a:xfrm>
        </p:spPr>
        <p:txBody>
          <a:bodyPr anchor="ctr"/>
          <a:lstStyle/>
          <a:p>
            <a:r>
              <a:rPr lang="en-US" smtClean="0">
                <a:solidFill>
                  <a:srgbClr val="960000"/>
                </a:solidFill>
              </a:rPr>
              <a:t>OLED Degradation</a:t>
            </a:r>
            <a:endParaRPr lang="en-US" dirty="0">
              <a:solidFill>
                <a:srgbClr val="96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748" y="4541684"/>
            <a:ext cx="8508503" cy="2077528"/>
          </a:xfrm>
        </p:spPr>
        <p:txBody>
          <a:bodyPr>
            <a:noAutofit/>
          </a:bodyPr>
          <a:lstStyle/>
          <a:p>
            <a:r>
              <a:rPr lang="en-US" sz="2000" dirty="0" smtClean="0"/>
              <a:t>OLED degradation remains a key area for improvement, especially in blue- and white-emitting devices </a:t>
            </a:r>
          </a:p>
          <a:p>
            <a:r>
              <a:rPr lang="en-US" sz="2000" dirty="0" smtClean="0"/>
              <a:t>Difficult to optimize due to long testing time, even when accelerated</a:t>
            </a:r>
          </a:p>
          <a:p>
            <a:r>
              <a:rPr lang="en-US" sz="2000" dirty="0" smtClean="0"/>
              <a:t>Minimal extracted data</a:t>
            </a:r>
          </a:p>
          <a:p>
            <a:r>
              <a:rPr lang="en-US" sz="2000" dirty="0" smtClean="0"/>
              <a:t>Degradation mechanisms poorly understood - Convolution of dynamics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395367"/>
              </p:ext>
            </p:extLst>
          </p:nvPr>
        </p:nvGraphicFramePr>
        <p:xfrm>
          <a:off x="1597973" y="522394"/>
          <a:ext cx="5673723" cy="4341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4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973" y="522394"/>
                        <a:ext cx="5673723" cy="4341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4933453" y="1569215"/>
            <a:ext cx="494950" cy="2181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6"/>
          </p:cNvCxnSpPr>
          <p:nvPr/>
        </p:nvCxnSpPr>
        <p:spPr>
          <a:xfrm>
            <a:off x="5428403" y="1678272"/>
            <a:ext cx="558771" cy="4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913342" y="2809241"/>
            <a:ext cx="494950" cy="2181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5" idx="2"/>
          </p:cNvCxnSpPr>
          <p:nvPr/>
        </p:nvCxnSpPr>
        <p:spPr>
          <a:xfrm flipH="1">
            <a:off x="3321831" y="2918298"/>
            <a:ext cx="5915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19212"/>
            <a:ext cx="30973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Hershey et. al. </a:t>
            </a:r>
            <a:r>
              <a:rPr lang="en-US" sz="1000" i="1" dirty="0" smtClean="0"/>
              <a:t>Appl</a:t>
            </a:r>
            <a:r>
              <a:rPr lang="en-US" sz="1000" i="1" dirty="0"/>
              <a:t>. Phys. Lett.</a:t>
            </a:r>
            <a:r>
              <a:rPr lang="en-US" sz="1000" dirty="0"/>
              <a:t> </a:t>
            </a:r>
            <a:r>
              <a:rPr lang="en-US" sz="1000" b="1" dirty="0"/>
              <a:t>2017</a:t>
            </a:r>
            <a:r>
              <a:rPr lang="en-US" sz="1000" dirty="0"/>
              <a:t>, </a:t>
            </a:r>
            <a:r>
              <a:rPr lang="en-US" sz="1000" i="1" dirty="0"/>
              <a:t>111</a:t>
            </a:r>
            <a:r>
              <a:rPr lang="en-US" sz="1000" dirty="0"/>
              <a:t>, 113301.</a:t>
            </a:r>
          </a:p>
        </p:txBody>
      </p:sp>
    </p:spTree>
    <p:extLst>
      <p:ext uri="{BB962C8B-B14F-4D97-AF65-F5344CB8AC3E}">
        <p14:creationId xmlns:p14="http://schemas.microsoft.com/office/powerpoint/2010/main" val="16177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1015"/>
          </a:xfrm>
        </p:spPr>
        <p:txBody>
          <a:bodyPr anchor="ctr"/>
          <a:lstStyle/>
          <a:p>
            <a:r>
              <a:rPr lang="en-US" smtClean="0">
                <a:solidFill>
                  <a:srgbClr val="960000"/>
                </a:solidFill>
              </a:rPr>
              <a:t>Decoupling Efficiency Losses</a:t>
            </a:r>
            <a:endParaRPr lang="en-US" dirty="0">
              <a:solidFill>
                <a:srgbClr val="960000"/>
              </a:solidFill>
            </a:endParaRPr>
          </a:p>
        </p:txBody>
      </p:sp>
      <p:sp>
        <p:nvSpPr>
          <p:cNvPr id="5" name="Rectangle 94"/>
          <p:cNvSpPr>
            <a:spLocks noChangeArrowheads="1"/>
          </p:cNvSpPr>
          <p:nvPr/>
        </p:nvSpPr>
        <p:spPr bwMode="auto">
          <a:xfrm>
            <a:off x="0" y="-163815"/>
            <a:ext cx="65" cy="784830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403C3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403C3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Helvitica"/>
            </a:endParaRPr>
          </a:p>
        </p:txBody>
      </p:sp>
      <p:sp>
        <p:nvSpPr>
          <p:cNvPr id="17" name="Rectangle 96"/>
          <p:cNvSpPr>
            <a:spLocks noChangeArrowheads="1"/>
          </p:cNvSpPr>
          <p:nvPr/>
        </p:nvSpPr>
        <p:spPr bwMode="auto">
          <a:xfrm>
            <a:off x="152400" y="11668"/>
            <a:ext cx="65" cy="738664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403C3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403C3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97"/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4230" y="857151"/>
            <a:ext cx="844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Luminance loss is loss in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10679" y="1413449"/>
                <a:ext cx="51298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2400" i="1" dirty="0" smtClean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14:m>
                  <m:oMath xmlns:m="http://schemas.openxmlformats.org/officeDocument/2006/math">
                    <m:r>
                      <a:rPr lang="en-US" sz="2400" i="1" baseline="-250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baseline="-2500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𝑄𝐸</m:t>
                    </m:r>
                    <m:d>
                      <m:d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η</a:t>
                </a:r>
                <a:r>
                  <a:rPr lang="en-US" sz="24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</a:t>
                </a:r>
                <a:r>
                  <a:rPr lang="el-GR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χ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i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η</m:t>
                    </m:r>
                    <m:r>
                      <a:rPr lang="en-US" sz="2400" i="1" baseline="-250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i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η</m:t>
                    </m:r>
                    <m:r>
                      <a:rPr lang="en-US" sz="2400" i="1" baseline="-250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79" y="1413449"/>
                <a:ext cx="5129872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51133" y="5480230"/>
                <a:ext cx="844896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Exciton formation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𝐸𝐹</m:t>
                        </m:r>
                      </m:sub>
                    </m:sSub>
                  </m:oMath>
                </a14:m>
                <a:r>
                  <a:rPr lang="en-US" sz="2000" dirty="0"/>
                  <a:t>) includes leakage (charge balance) as well as losses to non-radiative recombination </a:t>
                </a:r>
                <a:r>
                  <a:rPr lang="en-US" sz="2000" dirty="0" smtClean="0"/>
                  <a:t>centers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Can decouple if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r>
                  <a:rPr lang="en-US" sz="2000" dirty="0" smtClean="0"/>
                  <a:t> independently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Previously not possible</a:t>
                </a:r>
                <a:endParaRPr lang="en-US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33" y="5480230"/>
                <a:ext cx="8448964" cy="1323439"/>
              </a:xfrm>
              <a:prstGeom prst="rect">
                <a:avLst/>
              </a:prstGeom>
              <a:blipFill rotWithShape="0">
                <a:blip r:embed="rId5"/>
                <a:stretch>
                  <a:fillRect l="-649" t="-2304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33" y="2079620"/>
            <a:ext cx="4673733" cy="316686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Deconstructing OLED Degradation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0054" y="5422065"/>
                <a:ext cx="859308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Intermittent optical excitation to probe only guest photoluminescence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Optical excitation does not degrade device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Separate measurements confirm that PL is the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4" y="5422065"/>
                <a:ext cx="8593080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639" t="-2395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046922"/>
            <a:ext cx="4736584" cy="2246003"/>
          </a:xfrm>
          <a:prstGeom prst="rect">
            <a:avLst/>
          </a:prstGeom>
        </p:spPr>
      </p:pic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4923806" y="1378710"/>
            <a:ext cx="3959328" cy="1827624"/>
            <a:chOff x="235487" y="4242697"/>
            <a:chExt cx="5373788" cy="2480534"/>
          </a:xfrm>
        </p:grpSpPr>
        <p:sp>
          <p:nvSpPr>
            <p:cNvPr id="38" name="Rectangle 37"/>
            <p:cNvSpPr/>
            <p:nvPr/>
          </p:nvSpPr>
          <p:spPr>
            <a:xfrm>
              <a:off x="339868" y="4766228"/>
              <a:ext cx="1484851" cy="528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EL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874932" y="4594253"/>
              <a:ext cx="82613" cy="872456"/>
            </a:xfrm>
            <a:prstGeom prst="rect">
              <a:avLst/>
            </a:prstGeom>
            <a:solidFill>
              <a:srgbClr val="A162D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007758" y="4766228"/>
              <a:ext cx="1484851" cy="528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42822" y="4594253"/>
              <a:ext cx="82613" cy="872456"/>
            </a:xfrm>
            <a:prstGeom prst="rect">
              <a:avLst/>
            </a:prstGeom>
            <a:solidFill>
              <a:srgbClr val="A162D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675648" y="4766228"/>
              <a:ext cx="1484851" cy="528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10712" y="4594253"/>
              <a:ext cx="82613" cy="872456"/>
            </a:xfrm>
            <a:prstGeom prst="rect">
              <a:avLst/>
            </a:prstGeom>
            <a:solidFill>
              <a:srgbClr val="A162D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82841" y="4242697"/>
              <a:ext cx="479084" cy="417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PL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339867" y="6305499"/>
              <a:ext cx="48708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492608" y="6305501"/>
              <a:ext cx="2116667" cy="41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EL Lifetime (Hours)</a:t>
              </a:r>
            </a:p>
          </p:txBody>
        </p:sp>
        <p:sp>
          <p:nvSpPr>
            <p:cNvPr id="47" name="Left Brace 46"/>
            <p:cNvSpPr/>
            <p:nvPr/>
          </p:nvSpPr>
          <p:spPr>
            <a:xfrm rot="16200000">
              <a:off x="958082" y="4782132"/>
              <a:ext cx="227451" cy="1463878"/>
            </a:xfrm>
            <a:prstGeom prst="leftBrace">
              <a:avLst>
                <a:gd name="adj1" fmla="val 52718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5487" y="5584604"/>
              <a:ext cx="1714778" cy="710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Continuous EL </a:t>
              </a:r>
            </a:p>
            <a:p>
              <a:pPr algn="ctr"/>
              <a:r>
                <a:rPr lang="en-US" sz="1400" dirty="0"/>
                <a:t>(10 minutes)</a:t>
              </a:r>
            </a:p>
          </p:txBody>
        </p:sp>
        <p:cxnSp>
          <p:nvCxnSpPr>
            <p:cNvPr id="49" name="Straight Arrow Connector 48"/>
            <p:cNvCxnSpPr>
              <a:endCxn id="39" idx="2"/>
            </p:cNvCxnSpPr>
            <p:nvPr/>
          </p:nvCxnSpPr>
          <p:spPr>
            <a:xfrm flipH="1" flipV="1">
              <a:off x="1916239" y="5466709"/>
              <a:ext cx="227521" cy="3522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055183" y="5715330"/>
              <a:ext cx="2656690" cy="418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PL (~20 seconds)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E3EEAE6A-F846-41BB-A013-F024C2BC5C17}"/>
                  </a:ext>
                </a:extLst>
              </p:cNvPr>
              <p:cNvSpPr/>
              <p:nvPr/>
            </p:nvSpPr>
            <p:spPr>
              <a:xfrm>
                <a:off x="795241" y="3808233"/>
                <a:ext cx="2963185" cy="747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η</m:t>
                      </m:r>
                      <m:r>
                        <a:rPr lang="en-US" sz="2000" i="1" baseline="-2500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𝐸𝐹</m:t>
                      </m:r>
                      <m:d>
                        <m:d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𝐸𝑄𝐸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𝑂𝐶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𝜒𝜂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EEAE6A-F846-41BB-A013-F024C2BC5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41" y="3808233"/>
                <a:ext cx="2963185" cy="7478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04" y="3504054"/>
            <a:ext cx="3090678" cy="17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6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Deconstructing OLED Degradation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0054" y="5422065"/>
                <a:ext cx="859308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Intermittent optical excitation to probe only guest photoluminescence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Optical excitation does not degrade device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Separate measurements confirm that PL is the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4" y="5422065"/>
                <a:ext cx="8593080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639" t="-2395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046922"/>
            <a:ext cx="4736584" cy="2246003"/>
          </a:xfrm>
          <a:prstGeom prst="rect">
            <a:avLst/>
          </a:prstGeom>
        </p:spPr>
      </p:pic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4923806" y="1378710"/>
            <a:ext cx="3959328" cy="1827624"/>
            <a:chOff x="235487" y="4242697"/>
            <a:chExt cx="5373788" cy="2480534"/>
          </a:xfrm>
        </p:grpSpPr>
        <p:sp>
          <p:nvSpPr>
            <p:cNvPr id="38" name="Rectangle 37"/>
            <p:cNvSpPr/>
            <p:nvPr/>
          </p:nvSpPr>
          <p:spPr>
            <a:xfrm>
              <a:off x="339868" y="4766228"/>
              <a:ext cx="1484851" cy="528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EL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874932" y="4594253"/>
              <a:ext cx="82613" cy="872456"/>
            </a:xfrm>
            <a:prstGeom prst="rect">
              <a:avLst/>
            </a:prstGeom>
            <a:solidFill>
              <a:srgbClr val="A162D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007758" y="4766228"/>
              <a:ext cx="1484851" cy="528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42822" y="4594253"/>
              <a:ext cx="82613" cy="872456"/>
            </a:xfrm>
            <a:prstGeom prst="rect">
              <a:avLst/>
            </a:prstGeom>
            <a:solidFill>
              <a:srgbClr val="A162D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675648" y="4766228"/>
              <a:ext cx="1484851" cy="528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10712" y="4594253"/>
              <a:ext cx="82613" cy="872456"/>
            </a:xfrm>
            <a:prstGeom prst="rect">
              <a:avLst/>
            </a:prstGeom>
            <a:solidFill>
              <a:srgbClr val="A162D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82841" y="4242697"/>
              <a:ext cx="479084" cy="417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PL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339867" y="6305499"/>
              <a:ext cx="48708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492608" y="6305501"/>
              <a:ext cx="2116667" cy="417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EL Lifetime (Hours)</a:t>
              </a:r>
            </a:p>
          </p:txBody>
        </p:sp>
        <p:sp>
          <p:nvSpPr>
            <p:cNvPr id="47" name="Left Brace 46"/>
            <p:cNvSpPr/>
            <p:nvPr/>
          </p:nvSpPr>
          <p:spPr>
            <a:xfrm rot="16200000">
              <a:off x="958082" y="4782132"/>
              <a:ext cx="227451" cy="1463878"/>
            </a:xfrm>
            <a:prstGeom prst="leftBrace">
              <a:avLst>
                <a:gd name="adj1" fmla="val 52718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5487" y="5584604"/>
              <a:ext cx="1714778" cy="710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Continuous EL </a:t>
              </a:r>
            </a:p>
            <a:p>
              <a:pPr algn="ctr"/>
              <a:r>
                <a:rPr lang="en-US" sz="1400" dirty="0"/>
                <a:t>(10 minutes)</a:t>
              </a:r>
            </a:p>
          </p:txBody>
        </p:sp>
        <p:cxnSp>
          <p:nvCxnSpPr>
            <p:cNvPr id="49" name="Straight Arrow Connector 48"/>
            <p:cNvCxnSpPr>
              <a:endCxn id="39" idx="2"/>
            </p:cNvCxnSpPr>
            <p:nvPr/>
          </p:nvCxnSpPr>
          <p:spPr>
            <a:xfrm flipH="1" flipV="1">
              <a:off x="1916239" y="5466709"/>
              <a:ext cx="227521" cy="3522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055183" y="5715330"/>
              <a:ext cx="2656690" cy="418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PL (~20 seconds)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E3EEAE6A-F846-41BB-A013-F024C2BC5C17}"/>
                  </a:ext>
                </a:extLst>
              </p:cNvPr>
              <p:cNvSpPr/>
              <p:nvPr/>
            </p:nvSpPr>
            <p:spPr>
              <a:xfrm>
                <a:off x="795241" y="3808233"/>
                <a:ext cx="2963185" cy="747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η</m:t>
                      </m:r>
                      <m:r>
                        <a:rPr lang="en-US" sz="2000" i="1" baseline="-2500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𝐸𝐹</m:t>
                      </m:r>
                      <m:d>
                        <m:dPr>
                          <m:ctrlP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𝐸𝑄𝐸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𝑂𝐶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𝜒𝜂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EEAE6A-F846-41BB-A013-F024C2BC5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41" y="3808233"/>
                <a:ext cx="2963185" cy="7478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04" y="3504054"/>
            <a:ext cx="3090678" cy="1706883"/>
          </a:xfrm>
          <a:prstGeom prst="rect">
            <a:avLst/>
          </a:prstGeom>
        </p:spPr>
      </p:pic>
      <p:pic>
        <p:nvPicPr>
          <p:cNvPr id="22" name="Picture 2" descr="https://lh3.googleusercontent.com/ONsXDQBzY3H7WCl7gkT5TboRI6w4d2N-73NSHT58_ioR6iwQX9oE0kmcPQOnd_DFQMJVXdi7Lu3q0PNLwIxj2nwmu6WQ8QGMsxLpbQcxp47ou67EMynHQcs_r6AcXtTc05L1RGZrDQIGI7CHzwohgpwooEie2eC4tZlYIC6rW6I69KdKPyYHQEJ-620PlFQkb1V2CXsGfRXDl_tjhC8t7Cp7noT5fwoh7erpqW6xpQO_R44zUfe3BHXSKXVR-_VcnrayvtRQYeqoHELqSRbFz-V6krVMLmqrX9OrxfYcHvJO0xm9kFB1VZ4poPN6RRzIwNKQCDUvL-CANCZAWYQ-f2iS1VirgQC2ubry8J7jHParezMltQfu86zmaDRmQPn3GrJzQMoRvucffZpYhnV8xxUhp6scDpPWYLFP_iW6bTt3WDsNeKyxitBLca5VyDGI-s79GdOLT-be-JbOSoOf-Gd_o2BLF4FlW2gInC9hJs1RwRzjLeKJl8AvywG2Fg-13hqBsS2Cq7B03C8TYtj1prekoyz2lxPC75keyv5r_4hyG28nxQKljsnhsp2SDZpRPKNVF3HiBtdM0yfT81MK5or1OHTDscea8moof1I=w1705-h959-n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6" y="1051211"/>
            <a:ext cx="4581743" cy="25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8588" y="4895152"/>
            <a:ext cx="5430520" cy="1688722"/>
          </a:xfrm>
        </p:spPr>
        <p:txBody>
          <a:bodyPr/>
          <a:lstStyle/>
          <a:p>
            <a:r>
              <a:rPr lang="en-US" sz="2000" smtClean="0">
                <a:latin typeface="+mj-lt"/>
                <a:cs typeface="Arial" panose="020B0604020202020204" pitchFamily="34" charset="0"/>
              </a:rPr>
              <a:t>Laser signal is split among six devices</a:t>
            </a:r>
          </a:p>
          <a:p>
            <a:r>
              <a:rPr lang="en-US" sz="2000" smtClean="0">
                <a:latin typeface="+mj-lt"/>
                <a:cs typeface="Arial" panose="020B0604020202020204" pitchFamily="34" charset="0"/>
              </a:rPr>
              <a:t>Software synchronizes EL and PL measurements and controls current</a:t>
            </a:r>
          </a:p>
          <a:p>
            <a:r>
              <a:rPr lang="en-US" sz="2000" smtClean="0">
                <a:latin typeface="+mj-lt"/>
                <a:cs typeface="Arial" panose="020B0604020202020204" pitchFamily="34" charset="0"/>
              </a:rPr>
              <a:t>Lifetime is within error with and without PL breaks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 r="16115" b="19311"/>
          <a:stretch/>
        </p:blipFill>
        <p:spPr>
          <a:xfrm>
            <a:off x="5867400" y="990600"/>
            <a:ext cx="2911247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4343"/>
            <a:ext cx="5436708" cy="40775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81200" y="925398"/>
            <a:ext cx="914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Laser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304800" y="2286000"/>
            <a:ext cx="1371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Laser Optics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3714864" y="1263192"/>
            <a:ext cx="201339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Laser Power Meter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588809" y="3048000"/>
            <a:ext cx="169918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Device Holders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695072" y="4470400"/>
            <a:ext cx="2648327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Detection Switcher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563184" y="1682736"/>
            <a:ext cx="1718071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Current Sources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9" idx="2"/>
          </p:cNvCxnSpPr>
          <p:nvPr/>
        </p:nvCxnSpPr>
        <p:spPr>
          <a:xfrm flipH="1">
            <a:off x="2133600" y="1230198"/>
            <a:ext cx="304800" cy="1814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0"/>
          </p:cNvCxnSpPr>
          <p:nvPr/>
        </p:nvCxnSpPr>
        <p:spPr>
          <a:xfrm flipH="1" flipV="1">
            <a:off x="838200" y="1835136"/>
            <a:ext cx="152400" cy="450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990600" y="2223083"/>
            <a:ext cx="533400" cy="629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</p:cNvCxnSpPr>
          <p:nvPr/>
        </p:nvCxnSpPr>
        <p:spPr>
          <a:xfrm flipV="1">
            <a:off x="990600" y="1930400"/>
            <a:ext cx="1371600" cy="355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0"/>
          </p:cNvCxnSpPr>
          <p:nvPr/>
        </p:nvCxnSpPr>
        <p:spPr>
          <a:xfrm flipH="1" flipV="1">
            <a:off x="1876539" y="2736434"/>
            <a:ext cx="561861" cy="311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</p:cNvCxnSpPr>
          <p:nvPr/>
        </p:nvCxnSpPr>
        <p:spPr>
          <a:xfrm flipV="1">
            <a:off x="2438400" y="2736434"/>
            <a:ext cx="849591" cy="311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</p:cNvCxnSpPr>
          <p:nvPr/>
        </p:nvCxnSpPr>
        <p:spPr>
          <a:xfrm flipV="1">
            <a:off x="2438400" y="2834097"/>
            <a:ext cx="2283159" cy="2139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</p:cNvCxnSpPr>
          <p:nvPr/>
        </p:nvCxnSpPr>
        <p:spPr>
          <a:xfrm flipH="1">
            <a:off x="851454" y="3352800"/>
            <a:ext cx="1586946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2"/>
          </p:cNvCxnSpPr>
          <p:nvPr/>
        </p:nvCxnSpPr>
        <p:spPr>
          <a:xfrm>
            <a:off x="2438400" y="3352800"/>
            <a:ext cx="51354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2"/>
          </p:cNvCxnSpPr>
          <p:nvPr/>
        </p:nvCxnSpPr>
        <p:spPr>
          <a:xfrm>
            <a:off x="2438400" y="3352800"/>
            <a:ext cx="1436409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>
            <a:off x="4721559" y="1567992"/>
            <a:ext cx="231441" cy="2139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 flipV="1">
            <a:off x="7281255" y="1647695"/>
            <a:ext cx="262545" cy="1874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3"/>
          </p:cNvCxnSpPr>
          <p:nvPr/>
        </p:nvCxnSpPr>
        <p:spPr>
          <a:xfrm>
            <a:off x="7281255" y="1835136"/>
            <a:ext cx="338745" cy="225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727158" y="765162"/>
            <a:ext cx="201339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Laser Controller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>
            <a:off x="5733853" y="1069962"/>
            <a:ext cx="1836455" cy="285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546273" y="3444939"/>
            <a:ext cx="2046032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Measurement Unit</a:t>
            </a:r>
            <a:endParaRPr lang="en-US" sz="1600" dirty="0"/>
          </a:p>
        </p:txBody>
      </p:sp>
      <p:cxnSp>
        <p:nvCxnSpPr>
          <p:cNvPr id="31" name="Straight Arrow Connector 30"/>
          <p:cNvCxnSpPr>
            <a:stCxn id="30" idx="0"/>
          </p:cNvCxnSpPr>
          <p:nvPr/>
        </p:nvCxnSpPr>
        <p:spPr>
          <a:xfrm flipV="1">
            <a:off x="6569289" y="2892217"/>
            <a:ext cx="577579" cy="552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0"/>
          </p:cNvCxnSpPr>
          <p:nvPr/>
        </p:nvCxnSpPr>
        <p:spPr>
          <a:xfrm flipH="1" flipV="1">
            <a:off x="2895600" y="4146924"/>
            <a:ext cx="123636" cy="3234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3711"/>
          </a:xfrm>
        </p:spPr>
        <p:txBody>
          <a:bodyPr anchor="ctr"/>
          <a:lstStyle/>
          <a:p>
            <a:r>
              <a:rPr lang="en-US" smtClean="0">
                <a:solidFill>
                  <a:srgbClr val="960000"/>
                </a:solidFill>
              </a:rPr>
              <a:t>Deconstructing OLED Degradation</a:t>
            </a:r>
            <a:endParaRPr lang="en-US" sz="1800" dirty="0">
              <a:solidFill>
                <a:srgbClr val="96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944516"/>
              </p:ext>
            </p:extLst>
          </p:nvPr>
        </p:nvGraphicFramePr>
        <p:xfrm>
          <a:off x="5453925" y="3733800"/>
          <a:ext cx="3993404" cy="305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3925" y="3733800"/>
                        <a:ext cx="3993404" cy="3055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59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Interface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9" y="924612"/>
            <a:ext cx="8666162" cy="4166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4066" y="5327740"/>
            <a:ext cx="72955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Expansive software allows for multiple testing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Constant current, optical degradation, intermittent laser probes,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Configurable to multiple hardware setups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Written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Stores results in searchable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2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95142"/>
              </p:ext>
            </p:extLst>
          </p:nvPr>
        </p:nvGraphicFramePr>
        <p:xfrm>
          <a:off x="1494909" y="482820"/>
          <a:ext cx="5970019" cy="45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4909" y="482820"/>
                        <a:ext cx="5970019" cy="4568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83095"/>
          </a:xfrm>
        </p:spPr>
        <p:txBody>
          <a:bodyPr anchor="ctr"/>
          <a:lstStyle/>
          <a:p>
            <a:r>
              <a:rPr lang="en-US" smtClean="0">
                <a:solidFill>
                  <a:srgbClr val="960000"/>
                </a:solidFill>
              </a:rPr>
              <a:t>Deconstructing OLED Degradation</a:t>
            </a:r>
            <a:endParaRPr lang="en-US" sz="1800" dirty="0">
              <a:solidFill>
                <a:srgbClr val="96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4288" y="5032758"/>
            <a:ext cx="80663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Additional data acquired from same test on same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Exciton formation and emission losses can be separated using a single 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/>
              <a:t>Device limitations are immediately identified!</a:t>
            </a:r>
            <a:endParaRPr lang="en-US" sz="20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-17257" y="6601496"/>
            <a:ext cx="3406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Hershey et al., </a:t>
            </a:r>
            <a:r>
              <a:rPr lang="en-US" sz="1100" i="1" dirty="0"/>
              <a:t>Appl. Phys. Lett.</a:t>
            </a:r>
            <a:r>
              <a:rPr lang="en-US" sz="1100" dirty="0"/>
              <a:t> </a:t>
            </a:r>
            <a:r>
              <a:rPr lang="en-US" sz="1100" b="1" dirty="0"/>
              <a:t>2017</a:t>
            </a:r>
            <a:r>
              <a:rPr lang="en-US" sz="1100" dirty="0"/>
              <a:t>, </a:t>
            </a:r>
            <a:r>
              <a:rPr lang="en-US" sz="1100" i="1" dirty="0"/>
              <a:t>111</a:t>
            </a:r>
            <a:r>
              <a:rPr lang="en-US" sz="1100" dirty="0"/>
              <a:t>, 113301.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4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792154"/>
              </p:ext>
            </p:extLst>
          </p:nvPr>
        </p:nvGraphicFramePr>
        <p:xfrm>
          <a:off x="2642194" y="3833365"/>
          <a:ext cx="3952829" cy="302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2194" y="3833365"/>
                        <a:ext cx="3952829" cy="302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647640"/>
              </p:ext>
            </p:extLst>
          </p:nvPr>
        </p:nvGraphicFramePr>
        <p:xfrm>
          <a:off x="-92764" y="3833365"/>
          <a:ext cx="3952831" cy="302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92764" y="3833365"/>
                        <a:ext cx="3952831" cy="302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788668"/>
              </p:ext>
            </p:extLst>
          </p:nvPr>
        </p:nvGraphicFramePr>
        <p:xfrm>
          <a:off x="5377151" y="3833365"/>
          <a:ext cx="3952830" cy="302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" name="Graph" r:id="rId8" imgW="3920760" imgH="3000960" progId="Origin50.Graph">
                  <p:embed/>
                </p:oleObj>
              </mc:Choice>
              <mc:Fallback>
                <p:oleObj name="Graph" r:id="rId8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7151" y="3833365"/>
                        <a:ext cx="3952830" cy="302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0909" y="1009980"/>
            <a:ext cx="6171679" cy="2607864"/>
          </a:xfrm>
        </p:spPr>
        <p:txBody>
          <a:bodyPr/>
          <a:lstStyle/>
          <a:p>
            <a:r>
              <a:rPr lang="en-US" sz="2000" dirty="0" smtClean="0"/>
              <a:t>Investigating EML thickness dependence of lifetime</a:t>
            </a:r>
          </a:p>
          <a:p>
            <a:pPr lvl="1"/>
            <a:r>
              <a:rPr lang="en-US" sz="2000" dirty="0" smtClean="0"/>
              <a:t>Significant lifetime improvement for 30 nm</a:t>
            </a:r>
          </a:p>
          <a:p>
            <a:r>
              <a:rPr lang="en-US" sz="2000" dirty="0" smtClean="0"/>
              <a:t>PL loss </a:t>
            </a:r>
            <a:r>
              <a:rPr lang="en-US" sz="2000" dirty="0" smtClean="0"/>
              <a:t>is mostly independent of EML thickness</a:t>
            </a:r>
          </a:p>
          <a:p>
            <a:pPr lvl="1"/>
            <a:r>
              <a:rPr lang="en-US" sz="2000" dirty="0" smtClean="0"/>
              <a:t>Suggests </a:t>
            </a:r>
            <a:r>
              <a:rPr lang="en-US" sz="2000" dirty="0" smtClean="0"/>
              <a:t>minimal change in exciton density</a:t>
            </a:r>
          </a:p>
          <a:p>
            <a:pPr lvl="1"/>
            <a:r>
              <a:rPr lang="en-US" sz="2000" dirty="0" smtClean="0"/>
              <a:t>Similar recombination zone width</a:t>
            </a:r>
          </a:p>
          <a:p>
            <a:r>
              <a:rPr lang="en-US" sz="2000" dirty="0" smtClean="0"/>
              <a:t>Degradation in exciton formation determines time scale of EL decay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3771"/>
            <a:ext cx="9144000" cy="599389"/>
          </a:xfrm>
        </p:spPr>
        <p:txBody>
          <a:bodyPr anchor="ctr"/>
          <a:lstStyle/>
          <a:p>
            <a:r>
              <a:rPr lang="en-US" smtClean="0">
                <a:solidFill>
                  <a:srgbClr val="960000"/>
                </a:solidFill>
              </a:rPr>
              <a:t>Application to Device Optimization</a:t>
            </a:r>
            <a:endParaRPr lang="en-US" dirty="0">
              <a:solidFill>
                <a:srgbClr val="96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34" y="1142923"/>
            <a:ext cx="2054192" cy="23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OLED background</a:t>
            </a:r>
          </a:p>
          <a:p>
            <a:pPr lvl="1"/>
            <a:r>
              <a:rPr lang="en-US" dirty="0" smtClean="0"/>
              <a:t>Overview and applications</a:t>
            </a:r>
          </a:p>
          <a:p>
            <a:pPr lvl="1"/>
            <a:r>
              <a:rPr lang="en-US" dirty="0"/>
              <a:t>Operation</a:t>
            </a:r>
          </a:p>
          <a:p>
            <a:pPr lvl="1"/>
            <a:r>
              <a:rPr lang="en-US" dirty="0" smtClean="0"/>
              <a:t>Challenges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Device Physics</a:t>
            </a:r>
          </a:p>
          <a:p>
            <a:pPr lvl="1"/>
            <a:r>
              <a:rPr lang="en-US" dirty="0"/>
              <a:t>Efficiency roll-off at high current</a:t>
            </a:r>
          </a:p>
          <a:p>
            <a:pPr lvl="1"/>
            <a:r>
              <a:rPr lang="en-US" dirty="0" smtClean="0"/>
              <a:t>Transient electroluminescence</a:t>
            </a:r>
          </a:p>
          <a:p>
            <a:pPr lvl="1"/>
            <a:r>
              <a:rPr lang="en-US" dirty="0" smtClean="0"/>
              <a:t>Analytical formalism for “charge balance”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Lifetime and Test Engineering</a:t>
            </a:r>
          </a:p>
          <a:p>
            <a:pPr lvl="1"/>
            <a:r>
              <a:rPr lang="en-US" dirty="0" smtClean="0"/>
              <a:t>Degradation as efficiency loss</a:t>
            </a:r>
          </a:p>
          <a:p>
            <a:pPr lvl="1"/>
            <a:r>
              <a:rPr lang="en-US" dirty="0" smtClean="0"/>
              <a:t>Extracting dynamics</a:t>
            </a:r>
          </a:p>
          <a:p>
            <a:pPr lvl="1"/>
            <a:r>
              <a:rPr lang="en-US" dirty="0" smtClean="0"/>
              <a:t>Design rules for long lifetime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Data Engineering</a:t>
            </a:r>
          </a:p>
          <a:p>
            <a:pPr lvl="1"/>
            <a:r>
              <a:rPr lang="en-US" dirty="0" smtClean="0"/>
              <a:t>Measurement system integration</a:t>
            </a:r>
          </a:p>
          <a:p>
            <a:pPr lvl="1"/>
            <a:r>
              <a:rPr lang="en-US" dirty="0" smtClean="0"/>
              <a:t>Analysis Capabilities</a:t>
            </a:r>
          </a:p>
          <a:p>
            <a:pPr lvl="1"/>
            <a:r>
              <a:rPr lang="en-US" dirty="0" smtClean="0"/>
              <a:t>Machine Learning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4648" y="5164367"/>
                <a:ext cx="8497926" cy="526111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 smtClean="0"/>
                  <a:t>Previous studies have recombination zone pinning to accelerate degradation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 smtClean="0"/>
                  <a:t>This acceleration is also observed in our data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 smtClean="0"/>
                  <a:t>Only changes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𝐸𝐹</m:t>
                        </m:r>
                      </m:sub>
                    </m:sSub>
                  </m:oMath>
                </a14:m>
                <a:r>
                  <a:rPr lang="en-US" dirty="0" smtClean="0"/>
                  <a:t> decay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648" y="5164367"/>
                <a:ext cx="8497926" cy="5261113"/>
              </a:xfrm>
              <a:blipFill rotWithShape="0">
                <a:blip r:embed="rId3"/>
                <a:stretch>
                  <a:fillRect l="-646" t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78" y="960741"/>
            <a:ext cx="4409869" cy="314924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5617"/>
          </a:xfrm>
        </p:spPr>
        <p:txBody>
          <a:bodyPr anchor="ctr"/>
          <a:lstStyle/>
          <a:p>
            <a:r>
              <a:rPr lang="en-US" smtClean="0">
                <a:solidFill>
                  <a:srgbClr val="960000"/>
                </a:solidFill>
              </a:rPr>
              <a:t>Probing the Recombination Zone</a:t>
            </a:r>
            <a:endParaRPr lang="en-US" dirty="0">
              <a:solidFill>
                <a:srgbClr val="96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8957" y="4216342"/>
            <a:ext cx="6609308" cy="8416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Measurements have shown that the recombination zone is pinned </a:t>
            </a:r>
            <a:r>
              <a:rPr lang="en-US" dirty="0">
                <a:solidFill>
                  <a:schemeClr val="tx1"/>
                </a:solidFill>
              </a:rPr>
              <a:t>at the TPBi interface in the 10 and 20 nm EML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823583"/>
            <a:ext cx="1933705" cy="1712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5049079" cy="1876557"/>
          </a:xfrm>
        </p:spPr>
        <p:txBody>
          <a:bodyPr anchor="t"/>
          <a:lstStyle/>
          <a:p>
            <a:r>
              <a:rPr lang="en-US" dirty="0" smtClean="0"/>
              <a:t>PL </a:t>
            </a:r>
            <a:r>
              <a:rPr lang="en-US" dirty="0" smtClean="0"/>
              <a:t>degradation scales with thickness</a:t>
            </a:r>
          </a:p>
          <a:p>
            <a:r>
              <a:rPr lang="en-US" dirty="0" smtClean="0"/>
              <a:t>Exciton density scales </a:t>
            </a:r>
            <a:r>
              <a:rPr lang="en-US" dirty="0" smtClean="0"/>
              <a:t>with EML thickness</a:t>
            </a:r>
          </a:p>
          <a:p>
            <a:r>
              <a:rPr lang="en-US" dirty="0" smtClean="0"/>
              <a:t>Recombination zone causing lifetime enhancement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813109"/>
              </p:ext>
            </p:extLst>
          </p:nvPr>
        </p:nvGraphicFramePr>
        <p:xfrm>
          <a:off x="4914305" y="3089794"/>
          <a:ext cx="3723509" cy="372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4" name="Graph" r:id="rId4" imgW="2465280" imgH="2465280" progId="Origin50.Graph">
                  <p:embed/>
                </p:oleObj>
              </mc:Choice>
              <mc:Fallback>
                <p:oleObj name="Graph" r:id="rId4" imgW="2465280" imgH="24652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4305" y="3089794"/>
                        <a:ext cx="3723509" cy="372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567083"/>
            <a:ext cx="5698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J</a:t>
            </a:r>
            <a:r>
              <a:rPr lang="en-US" sz="1000" dirty="0"/>
              <a:t>. S. </a:t>
            </a:r>
            <a:r>
              <a:rPr lang="en-US" sz="1000" dirty="0" err="1"/>
              <a:t>Bangsund</a:t>
            </a:r>
            <a:r>
              <a:rPr lang="en-US" sz="1000" dirty="0"/>
              <a:t>, </a:t>
            </a:r>
            <a:r>
              <a:rPr lang="en-US" sz="1000" b="1" dirty="0"/>
              <a:t>K. W. Hershey</a:t>
            </a:r>
            <a:r>
              <a:rPr lang="en-US" sz="1000" dirty="0"/>
              <a:t>, R. J. Holmes, </a:t>
            </a:r>
            <a:r>
              <a:rPr lang="en-US" sz="1000" i="1" dirty="0"/>
              <a:t>ACS Appl. Mater. Interfaces</a:t>
            </a:r>
            <a:r>
              <a:rPr lang="en-US" sz="1000" dirty="0"/>
              <a:t> </a:t>
            </a:r>
            <a:r>
              <a:rPr lang="en-US" sz="1000" dirty="0" smtClean="0"/>
              <a:t>2018</a:t>
            </a:r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012229" y="3604720"/>
            <a:ext cx="3229300" cy="2441145"/>
            <a:chOff x="562623" y="3926448"/>
            <a:chExt cx="3825960" cy="2541448"/>
          </a:xfrm>
        </p:grpSpPr>
        <p:sp>
          <p:nvSpPr>
            <p:cNvPr id="9" name="Rectangle 8"/>
            <p:cNvSpPr/>
            <p:nvPr/>
          </p:nvSpPr>
          <p:spPr>
            <a:xfrm>
              <a:off x="1461576" y="3926448"/>
              <a:ext cx="2028053" cy="274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LiF + Al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9331" y="4571753"/>
              <a:ext cx="3491180" cy="1163439"/>
            </a:xfrm>
            <a:prstGeom prst="rect">
              <a:avLst/>
            </a:prstGeom>
            <a:solidFill>
              <a:srgbClr val="D595D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TCTA:TPBi:Ir(ppy)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r>
                <a:rPr lang="en-US" dirty="0">
                  <a:solidFill>
                    <a:schemeClr val="tx1"/>
                  </a:solidFill>
                </a:rPr>
                <a:t> (5%) 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r>
                <a:rPr lang="en-US" dirty="0" smtClean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nm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9331" y="4191687"/>
              <a:ext cx="3491180" cy="38305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TPBi 20 nm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9331" y="5710860"/>
              <a:ext cx="3491180" cy="383059"/>
            </a:xfrm>
            <a:prstGeom prst="rect">
              <a:avLst/>
            </a:prstGeom>
            <a:solidFill>
              <a:srgbClr val="EE7E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TCTA 20 nm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2623" y="6084837"/>
              <a:ext cx="3825960" cy="3830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AQ1200/ITO/Glass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70" y="834272"/>
            <a:ext cx="1581204" cy="16172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55555" y="2282227"/>
            <a:ext cx="70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TCTA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512870" y="2136433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TPBi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691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8711234" cy="5261113"/>
          </a:xfrm>
        </p:spPr>
        <p:txBody>
          <a:bodyPr anchor="t"/>
          <a:lstStyle/>
          <a:p>
            <a:r>
              <a:rPr lang="en-US" dirty="0" smtClean="0"/>
              <a:t>Collaboration with Dow</a:t>
            </a:r>
          </a:p>
          <a:p>
            <a:r>
              <a:rPr lang="en-US" dirty="0" smtClean="0"/>
              <a:t>Improved performance from cohost system</a:t>
            </a:r>
          </a:p>
          <a:p>
            <a:pPr lvl="1"/>
            <a:r>
              <a:rPr lang="en-US" dirty="0" smtClean="0"/>
              <a:t>Often due to more balanced charge transport</a:t>
            </a:r>
          </a:p>
          <a:p>
            <a:pPr lvl="1"/>
            <a:r>
              <a:rPr lang="en-US" dirty="0" smtClean="0"/>
              <a:t>In this system, Host A is less conductive for both carriers</a:t>
            </a:r>
          </a:p>
          <a:p>
            <a:r>
              <a:rPr lang="en-US" dirty="0" smtClean="0"/>
              <a:t>Lifetime is a balance of recombination zone and interfacial effects</a:t>
            </a:r>
          </a:p>
          <a:p>
            <a:r>
              <a:rPr lang="en-US" dirty="0" smtClean="0"/>
              <a:t>Previous two studies demonstrate end points of this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567083"/>
            <a:ext cx="5698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</a:t>
            </a:r>
            <a:r>
              <a:rPr lang="en-US" sz="1000" dirty="0"/>
              <a:t>. W. Hershey, J. S. </a:t>
            </a:r>
            <a:r>
              <a:rPr lang="en-US" sz="1000" dirty="0" err="1" smtClean="0"/>
              <a:t>Bangsund</a:t>
            </a:r>
            <a:r>
              <a:rPr lang="en-US" sz="1000" dirty="0" smtClean="0"/>
              <a:t>. </a:t>
            </a:r>
            <a:r>
              <a:rPr lang="en-US" sz="1000" b="1" dirty="0" smtClean="0"/>
              <a:t>2018</a:t>
            </a:r>
            <a:r>
              <a:rPr lang="en-US" sz="1000" dirty="0" smtClean="0"/>
              <a:t>. (</a:t>
            </a:r>
            <a:r>
              <a:rPr lang="en-US" sz="1000" i="1" dirty="0" smtClean="0"/>
              <a:t>In Preparation)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03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771"/>
            <a:ext cx="9144000" cy="599390"/>
          </a:xfrm>
        </p:spPr>
        <p:txBody>
          <a:bodyPr anchor="ctr"/>
          <a:lstStyle/>
          <a:p>
            <a:r>
              <a:rPr lang="en-US" dirty="0"/>
              <a:t>Summary</a:t>
            </a:r>
            <a:endParaRPr lang="en-US" dirty="0">
              <a:solidFill>
                <a:srgbClr val="96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333311"/>
            <a:ext cx="8666922" cy="52611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Developed decoupling technique for lifetime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Separate parameters </a:t>
            </a:r>
            <a:r>
              <a:rPr lang="en-US" sz="2400" dirty="0" smtClean="0"/>
              <a:t>help design process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Recombination zone important for degradation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RZ position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RZ width and exciton density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OLED background</a:t>
            </a:r>
          </a:p>
          <a:p>
            <a:pPr lvl="1"/>
            <a:r>
              <a:rPr lang="en-US" dirty="0" smtClean="0"/>
              <a:t>Overview and applications</a:t>
            </a:r>
          </a:p>
          <a:p>
            <a:pPr lvl="1"/>
            <a:r>
              <a:rPr lang="en-US" dirty="0"/>
              <a:t>Operation</a:t>
            </a:r>
          </a:p>
          <a:p>
            <a:pPr lvl="1"/>
            <a:r>
              <a:rPr lang="en-US" dirty="0" smtClean="0"/>
              <a:t>Goals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Device Physics</a:t>
            </a:r>
          </a:p>
          <a:p>
            <a:pPr lvl="1"/>
            <a:r>
              <a:rPr lang="en-US" dirty="0"/>
              <a:t>Efficiency roll-off at high current</a:t>
            </a:r>
          </a:p>
          <a:p>
            <a:pPr lvl="1"/>
            <a:r>
              <a:rPr lang="en-US" dirty="0" smtClean="0"/>
              <a:t>Transient electroluminescence</a:t>
            </a:r>
          </a:p>
          <a:p>
            <a:pPr lvl="1"/>
            <a:r>
              <a:rPr lang="en-US" dirty="0" smtClean="0"/>
              <a:t>Analytical formalism for “charge balance”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Lifetime and Test Engineering</a:t>
            </a:r>
          </a:p>
          <a:p>
            <a:pPr lvl="1"/>
            <a:r>
              <a:rPr lang="en-US" dirty="0" smtClean="0"/>
              <a:t>Degradation as efficiency loss</a:t>
            </a:r>
          </a:p>
          <a:p>
            <a:pPr lvl="1"/>
            <a:r>
              <a:rPr lang="en-US" dirty="0" smtClean="0"/>
              <a:t>Extracting dynamics</a:t>
            </a:r>
          </a:p>
          <a:p>
            <a:pPr lvl="1"/>
            <a:r>
              <a:rPr lang="en-US" dirty="0" smtClean="0"/>
              <a:t>Design rules for long lifetime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Data Engineering</a:t>
            </a:r>
          </a:p>
          <a:p>
            <a:pPr lvl="1"/>
            <a:r>
              <a:rPr lang="en-US" dirty="0" smtClean="0"/>
              <a:t>Measurement system integration</a:t>
            </a:r>
          </a:p>
          <a:p>
            <a:pPr lvl="1"/>
            <a:r>
              <a:rPr lang="en-US" dirty="0" smtClean="0"/>
              <a:t>Analysis Capabilities</a:t>
            </a:r>
          </a:p>
          <a:p>
            <a:pPr lvl="1"/>
            <a:r>
              <a:rPr lang="en-US" dirty="0" smtClean="0"/>
              <a:t>Machine Learning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7113" y="854246"/>
            <a:ext cx="7430530" cy="401975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lab collects large datasets</a:t>
            </a:r>
          </a:p>
          <a:p>
            <a:pPr lvl="1"/>
            <a:r>
              <a:rPr lang="en-US" dirty="0" smtClean="0"/>
              <a:t>Fewer experiments</a:t>
            </a:r>
          </a:p>
          <a:p>
            <a:pPr lvl="1"/>
            <a:r>
              <a:rPr lang="en-US" dirty="0" smtClean="0"/>
              <a:t>Lots of data along with it</a:t>
            </a:r>
          </a:p>
          <a:p>
            <a:r>
              <a:rPr lang="en-US" dirty="0" smtClean="0"/>
              <a:t>Difficult to compare and keep track </a:t>
            </a:r>
          </a:p>
          <a:p>
            <a:endParaRPr lang="en-US" dirty="0"/>
          </a:p>
          <a:p>
            <a:r>
              <a:rPr lang="en-US" dirty="0" smtClean="0"/>
              <a:t>I have used my background to improve data collection and usage</a:t>
            </a:r>
            <a:endParaRPr lang="en-US" dirty="0"/>
          </a:p>
          <a:p>
            <a:pPr lvl="1"/>
            <a:r>
              <a:rPr lang="en-US" dirty="0" smtClean="0"/>
              <a:t>Integrated collection and organization into measurement tools</a:t>
            </a:r>
          </a:p>
          <a:p>
            <a:pPr lvl="1"/>
            <a:r>
              <a:rPr lang="en-US" dirty="0" smtClean="0"/>
              <a:t>Data storage in database</a:t>
            </a:r>
          </a:p>
          <a:p>
            <a:pPr lvl="1"/>
            <a:r>
              <a:rPr lang="en-US" dirty="0" smtClean="0"/>
              <a:t>Reworked analysis protocol</a:t>
            </a:r>
          </a:p>
          <a:p>
            <a:pPr lvl="1"/>
            <a:r>
              <a:rPr lang="en-US" dirty="0" smtClean="0"/>
              <a:t>Enabled machine learning applications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Our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Growth Information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Layer stack of </a:t>
            </a:r>
            <a:r>
              <a:rPr lang="en-US" dirty="0" smtClean="0"/>
              <a:t>materials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Lab conditions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Characterize devices/films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 smtClean="0"/>
              <a:t>Spectral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Current-Voltage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Lifetime </a:t>
            </a:r>
            <a:r>
              <a:rPr lang="en-US" dirty="0" smtClean="0"/>
              <a:t>Testing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Testing conditions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X vs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46" y="1023395"/>
            <a:ext cx="1421394" cy="1620526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307108"/>
              </p:ext>
            </p:extLst>
          </p:nvPr>
        </p:nvGraphicFramePr>
        <p:xfrm>
          <a:off x="5946256" y="4549313"/>
          <a:ext cx="2879573" cy="2203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6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6256" y="4549313"/>
                        <a:ext cx="2879573" cy="2203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21" y="2824759"/>
            <a:ext cx="2594244" cy="17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Our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4571879" cy="52611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Characterize devices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Experiment details and data collected within measurement software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Analyzed results immediately available through web interface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Lifetime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Integrates with device data to set driving current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Instrument Uploaders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easy integration of data at time of testing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73" y="1075445"/>
            <a:ext cx="3587095" cy="1734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05" y="3105445"/>
            <a:ext cx="2491229" cy="1197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45" y="4657332"/>
            <a:ext cx="3901742" cy="1788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79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5618922" cy="5261113"/>
          </a:xfrm>
        </p:spPr>
        <p:txBody>
          <a:bodyPr/>
          <a:lstStyle/>
          <a:p>
            <a:r>
              <a:rPr lang="en-US" dirty="0" smtClean="0"/>
              <a:t>Architecture and growth browser allow easy comparison of datasets</a:t>
            </a:r>
          </a:p>
          <a:p>
            <a:r>
              <a:rPr lang="en-US" dirty="0" smtClean="0"/>
              <a:t>Plots common measurements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" y="2175917"/>
            <a:ext cx="5190713" cy="4381962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741661"/>
              </p:ext>
            </p:extLst>
          </p:nvPr>
        </p:nvGraphicFramePr>
        <p:xfrm>
          <a:off x="5185148" y="3546372"/>
          <a:ext cx="4330860" cy="3313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3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5148" y="3546372"/>
                        <a:ext cx="4330860" cy="3313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065122"/>
              </p:ext>
            </p:extLst>
          </p:nvPr>
        </p:nvGraphicFramePr>
        <p:xfrm>
          <a:off x="5185148" y="495424"/>
          <a:ext cx="4330860" cy="3313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4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85148" y="495424"/>
                        <a:ext cx="4330860" cy="3313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7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44" y="3483448"/>
            <a:ext cx="5186791" cy="34578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Programmatic Data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5210"/>
            <a:ext cx="5005491" cy="2669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8" y="759199"/>
            <a:ext cx="3879807" cy="3014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36644" y="759199"/>
                <a:ext cx="457062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All data searchable by key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Trend recognition / Model development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Lifetime has functional dependence on exciton density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Matches luminance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𝑒𝑚𝑙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Visualization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Less useful, but still cool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644" y="759199"/>
                <a:ext cx="4570623" cy="2585323"/>
              </a:xfrm>
              <a:prstGeom prst="rect">
                <a:avLst/>
              </a:prstGeom>
              <a:blipFill rotWithShape="0">
                <a:blip r:embed="rId5"/>
                <a:stretch>
                  <a:fillRect l="-933" t="-1415" r="-1333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76770" y="2892575"/>
                <a:ext cx="1635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0" y="2892575"/>
                <a:ext cx="163538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6567083"/>
            <a:ext cx="5698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J</a:t>
            </a:r>
            <a:r>
              <a:rPr lang="en-US" sz="1000" dirty="0"/>
              <a:t>. S. </a:t>
            </a:r>
            <a:r>
              <a:rPr lang="en-US" sz="1000" dirty="0" err="1"/>
              <a:t>Bangsund</a:t>
            </a:r>
            <a:r>
              <a:rPr lang="en-US" sz="1000" dirty="0"/>
              <a:t>, </a:t>
            </a:r>
            <a:r>
              <a:rPr lang="en-US" sz="1000" b="1" dirty="0"/>
              <a:t>K. W. Hershey</a:t>
            </a:r>
            <a:r>
              <a:rPr lang="en-US" sz="1000" dirty="0"/>
              <a:t>, R. J. Holmes, </a:t>
            </a:r>
            <a:r>
              <a:rPr lang="en-US" sz="1000" i="1" dirty="0"/>
              <a:t>ACS Appl. Mater. Interfaces</a:t>
            </a:r>
            <a:r>
              <a:rPr lang="en-US" sz="1000" dirty="0"/>
              <a:t> </a:t>
            </a:r>
            <a:r>
              <a:rPr lang="en-US" sz="1000" dirty="0" smtClean="0"/>
              <a:t>2018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72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OLED background</a:t>
            </a:r>
          </a:p>
          <a:p>
            <a:pPr lvl="1"/>
            <a:r>
              <a:rPr lang="en-US" dirty="0" smtClean="0"/>
              <a:t>Overview and applications</a:t>
            </a:r>
          </a:p>
          <a:p>
            <a:pPr lvl="1"/>
            <a:r>
              <a:rPr lang="en-US" dirty="0"/>
              <a:t>Operation</a:t>
            </a:r>
          </a:p>
          <a:p>
            <a:pPr lvl="1"/>
            <a:r>
              <a:rPr lang="en-US" dirty="0" smtClean="0"/>
              <a:t>Goals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Device Physics</a:t>
            </a:r>
          </a:p>
          <a:p>
            <a:pPr lvl="1"/>
            <a:r>
              <a:rPr lang="en-US" dirty="0"/>
              <a:t>Efficiency roll-off at high current</a:t>
            </a:r>
          </a:p>
          <a:p>
            <a:pPr lvl="1"/>
            <a:r>
              <a:rPr lang="en-US" dirty="0" smtClean="0"/>
              <a:t>Transient electroluminescence</a:t>
            </a:r>
          </a:p>
          <a:p>
            <a:pPr lvl="1"/>
            <a:r>
              <a:rPr lang="en-US" dirty="0" smtClean="0"/>
              <a:t>Analytical formalism for “charge balance”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Lifetime and Test Engineering</a:t>
            </a:r>
          </a:p>
          <a:p>
            <a:pPr lvl="1"/>
            <a:r>
              <a:rPr lang="en-US" dirty="0" smtClean="0"/>
              <a:t>Degradation as efficiency loss</a:t>
            </a:r>
          </a:p>
          <a:p>
            <a:pPr lvl="1"/>
            <a:r>
              <a:rPr lang="en-US" dirty="0" smtClean="0"/>
              <a:t>Extracting dynamics</a:t>
            </a:r>
          </a:p>
          <a:p>
            <a:pPr lvl="1"/>
            <a:r>
              <a:rPr lang="en-US" dirty="0" smtClean="0"/>
              <a:t>Design rules for long lifetime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Data Engineering</a:t>
            </a:r>
          </a:p>
          <a:p>
            <a:pPr lvl="1"/>
            <a:r>
              <a:rPr lang="en-US" dirty="0" smtClean="0"/>
              <a:t>Measurement system integration</a:t>
            </a:r>
          </a:p>
          <a:p>
            <a:pPr lvl="1"/>
            <a:r>
              <a:rPr lang="en-US" dirty="0" smtClean="0"/>
              <a:t>Analysis Capabilities</a:t>
            </a:r>
          </a:p>
          <a:p>
            <a:pPr lvl="1"/>
            <a:r>
              <a:rPr lang="en-US" dirty="0" smtClean="0"/>
              <a:t>Machine Learning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174790"/>
            <a:ext cx="7430530" cy="40007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55" y="3863960"/>
            <a:ext cx="3997198" cy="2988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4768564" cy="5261113"/>
          </a:xfrm>
        </p:spPr>
        <p:txBody>
          <a:bodyPr/>
          <a:lstStyle/>
          <a:p>
            <a:r>
              <a:rPr lang="en-US" dirty="0" smtClean="0"/>
              <a:t>Bad pixel recognition</a:t>
            </a:r>
          </a:p>
          <a:p>
            <a:pPr lvl="1"/>
            <a:r>
              <a:rPr lang="en-US" dirty="0" smtClean="0"/>
              <a:t>Used pre-labeled “bad” devices to recognize unrepresentative scans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Spectral recognition</a:t>
            </a:r>
          </a:p>
          <a:p>
            <a:pPr lvl="1"/>
            <a:r>
              <a:rPr lang="en-US" dirty="0" smtClean="0"/>
              <a:t>Trained on emitters known to our group</a:t>
            </a:r>
          </a:p>
          <a:p>
            <a:pPr lvl="1"/>
            <a:r>
              <a:rPr lang="en-US" dirty="0" smtClean="0"/>
              <a:t>What is this unknown molecule:</a:t>
            </a:r>
          </a:p>
          <a:p>
            <a:pPr lvl="2"/>
            <a:r>
              <a:rPr lang="en-US" dirty="0" smtClean="0"/>
              <a:t>A 80% match</a:t>
            </a:r>
          </a:p>
          <a:p>
            <a:pPr lvl="2"/>
            <a:r>
              <a:rPr lang="en-US" dirty="0" smtClean="0"/>
              <a:t>B 20% match</a:t>
            </a:r>
          </a:p>
          <a:p>
            <a:pPr lvl="1"/>
            <a:r>
              <a:rPr lang="en-US" dirty="0" smtClean="0"/>
              <a:t>Want to expand to recognizing impurity molecules and impure spectra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355" y="746620"/>
            <a:ext cx="3898358" cy="3117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7596" y="4160939"/>
            <a:ext cx="369116" cy="134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ysClr val="windowText" lastClr="000000"/>
                </a:solidFill>
              </a:rPr>
              <a:t>A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27595" y="4286774"/>
            <a:ext cx="805344" cy="202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6636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5033273" cy="52611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Device Physics</a:t>
            </a:r>
            <a:endParaRPr lang="en-US" dirty="0">
              <a:solidFill>
                <a:srgbClr val="9A0000"/>
              </a:solidFill>
            </a:endParaRPr>
          </a:p>
          <a:p>
            <a:pPr lvl="1"/>
            <a:r>
              <a:rPr lang="en-US" dirty="0"/>
              <a:t>Developed understanding of charge dynamics</a:t>
            </a:r>
          </a:p>
          <a:p>
            <a:pPr lvl="1"/>
            <a:r>
              <a:rPr lang="en-US" dirty="0"/>
              <a:t>Quantified definition of exciton formation </a:t>
            </a:r>
            <a:r>
              <a:rPr lang="en-US" dirty="0" smtClean="0"/>
              <a:t>efficiency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Lifetime and Test Development</a:t>
            </a:r>
            <a:endParaRPr lang="en-US" dirty="0">
              <a:solidFill>
                <a:srgbClr val="9A0000"/>
              </a:solidFill>
            </a:endParaRPr>
          </a:p>
          <a:p>
            <a:pPr lvl="1"/>
            <a:r>
              <a:rPr lang="en-US" dirty="0"/>
              <a:t>Developed method for decoupling </a:t>
            </a:r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Manufactured hardware and software to enable test</a:t>
            </a:r>
            <a:endParaRPr lang="en-US" dirty="0"/>
          </a:p>
          <a:p>
            <a:pPr lvl="1"/>
            <a:r>
              <a:rPr lang="en-US" dirty="0"/>
              <a:t>Used method to understand lifetime </a:t>
            </a:r>
            <a:r>
              <a:rPr lang="en-US" dirty="0" smtClean="0"/>
              <a:t>improvements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Data Engineering</a:t>
            </a:r>
            <a:endParaRPr lang="en-US" dirty="0">
              <a:solidFill>
                <a:srgbClr val="9A0000"/>
              </a:solidFill>
            </a:endParaRPr>
          </a:p>
          <a:p>
            <a:pPr lvl="1"/>
            <a:r>
              <a:rPr lang="en-US" dirty="0" smtClean="0"/>
              <a:t>Collected lab data into database using testing software suite</a:t>
            </a:r>
          </a:p>
          <a:p>
            <a:pPr lvl="1"/>
            <a:r>
              <a:rPr lang="en-US" dirty="0" smtClean="0"/>
              <a:t>Revolutionized data analysis</a:t>
            </a:r>
          </a:p>
          <a:p>
            <a:pPr lvl="1"/>
            <a:r>
              <a:rPr lang="en-US" dirty="0" smtClean="0"/>
              <a:t>Incorporating machine learning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37000"/>
              </p:ext>
            </p:extLst>
          </p:nvPr>
        </p:nvGraphicFramePr>
        <p:xfrm>
          <a:off x="6225618" y="914400"/>
          <a:ext cx="2665289" cy="1862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3" name="Graph" r:id="rId3" imgW="4173120" imgH="2916000" progId="Origin50.Graph">
                  <p:embed/>
                </p:oleObj>
              </mc:Choice>
              <mc:Fallback>
                <p:oleObj name="Graph" r:id="rId3" imgW="4173120" imgH="2916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5618" y="914400"/>
                        <a:ext cx="2665289" cy="1862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03" y="5039446"/>
            <a:ext cx="3285748" cy="1752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91" y="2928970"/>
            <a:ext cx="2611016" cy="195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Kyle Hershey</a:t>
            </a:r>
          </a:p>
          <a:p>
            <a:r>
              <a:rPr lang="en-US" dirty="0" smtClean="0"/>
              <a:t>kwhershey@gmail.com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Archive Search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4992544" cy="5261113"/>
          </a:xfrm>
        </p:spPr>
        <p:txBody>
          <a:bodyPr anchor="ctr"/>
          <a:lstStyle/>
          <a:p>
            <a:r>
              <a:rPr lang="en-US" dirty="0" smtClean="0"/>
              <a:t>All spectral measurements previously done by group imported</a:t>
            </a:r>
          </a:p>
          <a:p>
            <a:r>
              <a:rPr lang="en-US" dirty="0" smtClean="0"/>
              <a:t>Searchable from web interface</a:t>
            </a:r>
          </a:p>
          <a:p>
            <a:r>
              <a:rPr lang="en-US" dirty="0" smtClean="0"/>
              <a:t>Easy access to reference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5" y="1028859"/>
            <a:ext cx="3674378" cy="56669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44335" y="1384183"/>
            <a:ext cx="805343" cy="385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41663" y="6656664"/>
            <a:ext cx="4077050" cy="19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58188" y="6531429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Wavelength (nm)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008228" y="53655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98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2" y="914400"/>
            <a:ext cx="8786191" cy="52611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Unification of transient / steady-state </a:t>
            </a:r>
            <a:r>
              <a:rPr lang="en-US" dirty="0">
                <a:solidFill>
                  <a:srgbClr val="9A0000"/>
                </a:solidFill>
              </a:rPr>
              <a:t>d</a:t>
            </a:r>
            <a:r>
              <a:rPr lang="en-US" dirty="0" smtClean="0">
                <a:solidFill>
                  <a:srgbClr val="9A0000"/>
                </a:solidFill>
              </a:rPr>
              <a:t>ynamics</a:t>
            </a:r>
          </a:p>
          <a:p>
            <a:pPr lvl="1"/>
            <a:r>
              <a:rPr lang="en-US" dirty="0" smtClean="0"/>
              <a:t>Developed understanding of charge dynamics</a:t>
            </a:r>
          </a:p>
          <a:p>
            <a:pPr lvl="1"/>
            <a:r>
              <a:rPr lang="en-US" dirty="0" smtClean="0"/>
              <a:t>Quantified definition of exciton formation efficiency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Decoupling operational </a:t>
            </a:r>
            <a:r>
              <a:rPr lang="en-US" dirty="0">
                <a:solidFill>
                  <a:srgbClr val="9A0000"/>
                </a:solidFill>
              </a:rPr>
              <a:t>l</a:t>
            </a:r>
            <a:r>
              <a:rPr lang="en-US" dirty="0" smtClean="0">
                <a:solidFill>
                  <a:srgbClr val="9A0000"/>
                </a:solidFill>
              </a:rPr>
              <a:t>ifetime</a:t>
            </a:r>
          </a:p>
          <a:p>
            <a:pPr lvl="1"/>
            <a:r>
              <a:rPr lang="en-US" dirty="0" smtClean="0"/>
              <a:t>Developed method for decoupling degradation</a:t>
            </a:r>
          </a:p>
          <a:p>
            <a:pPr lvl="1"/>
            <a:r>
              <a:rPr lang="en-US" dirty="0" smtClean="0"/>
              <a:t>Used method to understand lifetime improvements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751275"/>
              </p:ext>
            </p:extLst>
          </p:nvPr>
        </p:nvGraphicFramePr>
        <p:xfrm>
          <a:off x="3268450" y="1998660"/>
          <a:ext cx="2514334" cy="1756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2" name="Graph" r:id="rId3" imgW="4173120" imgH="2916000" progId="Origin50.Graph">
                  <p:embed/>
                </p:oleObj>
              </mc:Choice>
              <mc:Fallback>
                <p:oleObj name="Graph" r:id="rId3" imgW="4173120" imgH="2916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8450" y="1998660"/>
                        <a:ext cx="2514334" cy="1756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80461"/>
              </p:ext>
            </p:extLst>
          </p:nvPr>
        </p:nvGraphicFramePr>
        <p:xfrm>
          <a:off x="3222680" y="4724394"/>
          <a:ext cx="2926450" cy="2239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2680" y="4724394"/>
                        <a:ext cx="2926450" cy="2239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50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0886" y="1"/>
                <a:ext cx="9144000" cy="569842"/>
              </a:xfrm>
            </p:spPr>
            <p:txBody>
              <a:bodyPr anchor="ctr"/>
              <a:lstStyle/>
              <a:p>
                <a:r>
                  <a:rPr lang="en-US" b="0" dirty="0" smtClean="0">
                    <a:solidFill>
                      <a:srgbClr val="960000"/>
                    </a:solidFill>
                  </a:rPr>
                  <a:t>Correctly Probing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6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6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60000"/>
                            </a:solidFill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endParaRPr lang="en-US" dirty="0">
                  <a:solidFill>
                    <a:srgbClr val="96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886" y="1"/>
                <a:ext cx="9144000" cy="569842"/>
              </a:xfrm>
              <a:blipFill rotWithShape="0">
                <a:blip r:embed="rId3"/>
                <a:stretch>
                  <a:fillRect l="-1733" t="-19355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For a measurement of PL intensity to reflect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r>
                  <a:rPr lang="en-US" sz="2000" dirty="0" smtClean="0"/>
                  <a:t>, exciton generation (guest absorption) must be constant during degradation:</a:t>
                </a:r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r>
                  <a:rPr lang="en-US" sz="2000" dirty="0" smtClean="0"/>
                  <a:t>Can confirm with exciton decay</a:t>
                </a:r>
              </a:p>
              <a:p>
                <a:pPr marL="0" indent="0">
                  <a:buNone/>
                </a:pPr>
                <a:r>
                  <a:rPr lang="en-US" sz="2000" dirty="0"/>
                  <a:t>k</a:t>
                </a:r>
                <a:r>
                  <a:rPr lang="en-US" sz="2000" dirty="0" smtClean="0"/>
                  <a:t>inetics: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03" t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875314" y="2554793"/>
          <a:ext cx="5627817" cy="430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4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5314" y="2554793"/>
                        <a:ext cx="5627817" cy="430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86574" y="1716892"/>
                <a:ext cx="2754073" cy="74955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96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𝑃𝐿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74" y="1716892"/>
                <a:ext cx="2754073" cy="749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96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1552" y="4521703"/>
                <a:ext cx="2575224" cy="7889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96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b="0" i="1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𝑃𝐿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𝑃𝐿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  <m:r>
                        <a:rPr lang="en-US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52" y="4521703"/>
                <a:ext cx="2575224" cy="7889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96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02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Accounting for Polaron 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538" y="1675469"/>
                <a:ext cx="8666922" cy="52611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i="1" dirty="0" smtClean="0">
                    <a:solidFill>
                      <a:srgbClr val="800000"/>
                    </a:solidFill>
                  </a:rPr>
                  <a:t>Exciton Formation</a:t>
                </a:r>
              </a:p>
              <a:p>
                <a:pPr lvl="1"/>
                <a:r>
                  <a:rPr lang="en-US" sz="2000" dirty="0" smtClean="0"/>
                  <a:t>Electrons and holes may combine to form an exciton</a:t>
                </a:r>
                <a:endParaRPr lang="en-US" sz="1800" dirty="0" smtClean="0"/>
              </a:p>
              <a:p>
                <a:pPr lvl="1"/>
                <a:r>
                  <a:rPr lang="en-US" sz="2000" dirty="0" smtClean="0">
                    <a:latin typeface="+mn-lt"/>
                  </a:rPr>
                  <a:t>Spatially averaged exciton formation rate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000" dirty="0" smtClean="0"/>
                  <a:t> is exciton formation rate constant</a:t>
                </a:r>
              </a:p>
              <a:p>
                <a:pPr lvl="1"/>
                <a:endParaRPr lang="en-US" sz="2000" dirty="0"/>
              </a:p>
              <a:p>
                <a:pPr lvl="2"/>
                <a:endParaRPr lang="en-US" sz="2000" dirty="0" smtClean="0"/>
              </a:p>
              <a:p>
                <a:pPr marL="0" indent="0">
                  <a:buNone/>
                </a:pPr>
                <a:endParaRPr lang="en-US" sz="2000" i="1" dirty="0" smtClean="0">
                  <a:solidFill>
                    <a:srgbClr val="800000"/>
                  </a:solidFill>
                </a:endParaRPr>
              </a:p>
              <a:p>
                <a:pPr marL="0" indent="0">
                  <a:buNone/>
                </a:pPr>
                <a:endParaRPr lang="en-US" sz="2000" i="1" dirty="0" smtClean="0">
                  <a:solidFill>
                    <a:srgbClr val="8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i="1" dirty="0" smtClean="0">
                    <a:solidFill>
                      <a:srgbClr val="800000"/>
                    </a:solidFill>
                  </a:rPr>
                  <a:t>Polaron Loss</a:t>
                </a:r>
              </a:p>
              <a:p>
                <a:pPr lvl="1"/>
                <a:r>
                  <a:rPr lang="en-US" sz="2000" dirty="0" smtClean="0"/>
                  <a:t>Polarons have a finite residence time due to transit through the emissive layer</a:t>
                </a:r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2"/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538" y="1675469"/>
                <a:ext cx="8666922" cy="5261113"/>
              </a:xfrm>
              <a:blipFill rotWithShape="0">
                <a:blip r:embed="rId2"/>
                <a:stretch>
                  <a:fillRect l="-703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1426127" y="854960"/>
            <a:ext cx="6291743" cy="558448"/>
          </a:xfrm>
          <a:prstGeom prst="roundRect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ysClr val="windowText" lastClr="000000"/>
                </a:solidFill>
              </a:rPr>
              <a:t>More complete picture requires polaron dynamics</a:t>
            </a:r>
            <a:endParaRPr lang="en-US" sz="20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96205" y="3360897"/>
                <a:ext cx="2751589" cy="729842"/>
              </a:xfrm>
              <a:prstGeom prst="rect">
                <a:avLst/>
              </a:prstGeom>
              <a:solidFill>
                <a:srgbClr val="FFE699">
                  <a:alpha val="50196"/>
                </a:srgbClr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𝑔𝑒𝑛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𝑝𝑜𝑙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205" y="3360897"/>
                <a:ext cx="2751589" cy="7298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8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96205" y="5371750"/>
                <a:ext cx="2751589" cy="729842"/>
              </a:xfrm>
              <a:prstGeom prst="rect">
                <a:avLst/>
              </a:prstGeom>
              <a:solidFill>
                <a:srgbClr val="FFE699">
                  <a:alpha val="50196"/>
                </a:srgbClr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𝑝𝑜𝑙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𝑝𝑜𝑙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205" y="5371750"/>
                <a:ext cx="2751589" cy="7298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8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642261"/>
            <a:ext cx="3789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</a:t>
            </a:r>
            <a:r>
              <a:rPr lang="en-US" sz="1000" dirty="0"/>
              <a:t>. W. Hershey, R. J. Holmes, </a:t>
            </a:r>
            <a:r>
              <a:rPr lang="en-US" sz="1000" i="1" dirty="0"/>
              <a:t>J. Appl. Phys.</a:t>
            </a:r>
            <a:r>
              <a:rPr lang="en-US" sz="1000" dirty="0"/>
              <a:t> </a:t>
            </a:r>
            <a:r>
              <a:rPr lang="en-US" sz="1000" b="1" dirty="0"/>
              <a:t>2016</a:t>
            </a:r>
            <a:r>
              <a:rPr lang="en-US" sz="1000" dirty="0"/>
              <a:t>, </a:t>
            </a:r>
            <a:r>
              <a:rPr lang="en-US" sz="1000" i="1" dirty="0"/>
              <a:t>120</a:t>
            </a:r>
            <a:r>
              <a:rPr lang="en-US" sz="1000" dirty="0"/>
              <a:t>, 195501.</a:t>
            </a:r>
          </a:p>
        </p:txBody>
      </p:sp>
    </p:spTree>
    <p:extLst>
      <p:ext uri="{BB962C8B-B14F-4D97-AF65-F5344CB8AC3E}">
        <p14:creationId xmlns:p14="http://schemas.microsoft.com/office/powerpoint/2010/main" val="38165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Deconstructing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77078" y="4710773"/>
                <a:ext cx="8666922" cy="1689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2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22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22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22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22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/>
                  <a:t>Previous model fit normalized roll-off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I used polaron leakage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) to create exact fit</a:t>
                </a:r>
              </a:p>
              <a:p>
                <a:pPr marL="0" indent="0">
                  <a:buNone/>
                </a:pPr>
                <a:endParaRPr lang="en-US" sz="2000" i="1" dirty="0">
                  <a:solidFill>
                    <a:srgbClr val="800000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2000" i="1" dirty="0" smtClean="0">
                    <a:solidFill>
                      <a:srgbClr val="800000"/>
                    </a:solidFill>
                    <a:latin typeface="+mn-lt"/>
                  </a:rPr>
                  <a:t>Polaron leakage is not arbitrary</a:t>
                </a:r>
              </a:p>
              <a:p>
                <a:pPr lvl="1"/>
                <a:r>
                  <a:rPr lang="en-US" sz="2000" dirty="0" smtClean="0">
                    <a:latin typeface="+mn-lt"/>
                  </a:rPr>
                  <a:t>Agrees with carrier drift through emissive layer under applied field</a:t>
                </a:r>
              </a:p>
              <a:p>
                <a:pPr lvl="1"/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8" y="4710773"/>
                <a:ext cx="8666922" cy="1689510"/>
              </a:xfrm>
              <a:prstGeom prst="rect">
                <a:avLst/>
              </a:prstGeom>
              <a:blipFill rotWithShape="0">
                <a:blip r:embed="rId3"/>
                <a:stretch>
                  <a:fillRect l="-703" t="-3610" b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829264" y="864708"/>
          <a:ext cx="4065861" cy="3287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Graph" r:id="rId4" imgW="3901320" imgH="2986920" progId="Origin50.Graph">
                  <p:embed/>
                </p:oleObj>
              </mc:Choice>
              <mc:Fallback>
                <p:oleObj name="Graph" r:id="rId4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l="4800" t="6821" r="11189" b="4201"/>
                      <a:stretch>
                        <a:fillRect/>
                      </a:stretch>
                    </p:blipFill>
                    <p:spPr bwMode="auto">
                      <a:xfrm>
                        <a:off x="4829264" y="864708"/>
                        <a:ext cx="4065861" cy="32873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-300753" y="627449"/>
          <a:ext cx="4799833" cy="367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Graph" r:id="rId6" imgW="3901320" imgH="2986920" progId="Origin50.Graph">
                  <p:embed/>
                </p:oleObj>
              </mc:Choice>
              <mc:Fallback>
                <p:oleObj name="Graph" r:id="rId6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00753" y="627449"/>
                        <a:ext cx="4799833" cy="3676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3934437" y="2323750"/>
            <a:ext cx="6711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07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799466"/>
            <a:ext cx="8666922" cy="33923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Highly Commercialized</a:t>
            </a:r>
          </a:p>
          <a:p>
            <a:pPr lvl="1"/>
            <a:r>
              <a:rPr lang="en-US" dirty="0" smtClean="0"/>
              <a:t>Mobile displays</a:t>
            </a:r>
          </a:p>
          <a:p>
            <a:pPr lvl="1"/>
            <a:r>
              <a:rPr lang="en-US" dirty="0" smtClean="0"/>
              <a:t>Large format displays</a:t>
            </a:r>
          </a:p>
          <a:p>
            <a:pPr lvl="1"/>
            <a:r>
              <a:rPr lang="en-US" dirty="0" smtClean="0"/>
              <a:t>Architectural Solid-State Lighting</a:t>
            </a:r>
          </a:p>
          <a:p>
            <a:r>
              <a:rPr lang="en-US" dirty="0" smtClean="0"/>
              <a:t>Unique Features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High efficiency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Unmatched contrast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Wide color gamut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Tunable emission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Thin form factor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Flexible substrate compatible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2" descr="Image result for iphone 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r="35218" b="8482"/>
          <a:stretch/>
        </p:blipFill>
        <p:spPr bwMode="auto">
          <a:xfrm>
            <a:off x="90616" y="4159315"/>
            <a:ext cx="1474574" cy="24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8577" y="6559202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Apple 2017</a:t>
            </a:r>
            <a:endParaRPr lang="en-US" sz="1600" dirty="0"/>
          </a:p>
        </p:txBody>
      </p:sp>
      <p:pic>
        <p:nvPicPr>
          <p:cNvPr id="26626" name="Picture 2" descr="Image result for pixel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0" r="25651" b="8791"/>
          <a:stretch/>
        </p:blipFill>
        <p:spPr bwMode="auto">
          <a:xfrm>
            <a:off x="1816981" y="4159315"/>
            <a:ext cx="1315793" cy="243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6753" y="6559202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Google 2017</a:t>
            </a:r>
            <a:endParaRPr lang="en-US" sz="1600" dirty="0"/>
          </a:p>
        </p:txBody>
      </p:sp>
      <p:pic>
        <p:nvPicPr>
          <p:cNvPr id="26628" name="Picture 4" descr="Image result for samsung s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2" r="31311"/>
          <a:stretch/>
        </p:blipFill>
        <p:spPr bwMode="auto">
          <a:xfrm>
            <a:off x="3326899" y="4235283"/>
            <a:ext cx="1179322" cy="23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75045" y="6559202"/>
            <a:ext cx="1563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Samsung 2017</a:t>
            </a:r>
            <a:endParaRPr lang="en-US" sz="1600" dirty="0"/>
          </a:p>
        </p:txBody>
      </p:sp>
      <p:pic>
        <p:nvPicPr>
          <p:cNvPr id="26630" name="Picture 6" descr="Image result for oled tv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3" t="16243" r="2127" b="24440"/>
          <a:stretch/>
        </p:blipFill>
        <p:spPr bwMode="auto">
          <a:xfrm>
            <a:off x="4989376" y="4163964"/>
            <a:ext cx="3913860" cy="235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60435" y="6519446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LG 2016</a:t>
            </a:r>
            <a:endParaRPr lang="en-US" sz="1600" dirty="0"/>
          </a:p>
        </p:txBody>
      </p:sp>
      <p:pic>
        <p:nvPicPr>
          <p:cNvPr id="12" name="Picture 33" descr="http://preview.thenewsmarket.com/Previews/ACUT/StillAssets/33248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76" y="952610"/>
            <a:ext cx="3943463" cy="295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19777" y="36097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Acuity</a:t>
            </a:r>
            <a:endParaRPr lang="en-US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Attempts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791" y="914400"/>
                <a:ext cx="4485026" cy="5261113"/>
              </a:xfrm>
            </p:spPr>
            <p:txBody>
              <a:bodyPr/>
              <a:lstStyle/>
              <a:p>
                <a:r>
                  <a:rPr lang="en-US" dirty="0" smtClean="0"/>
                  <a:t>Need to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Excite device before and after using 405 nm laser </a:t>
                </a:r>
              </a:p>
              <a:p>
                <a:pPr lvl="1"/>
                <a:r>
                  <a:rPr lang="en-US" dirty="0" smtClean="0"/>
                  <a:t>Only probes emitter</a:t>
                </a:r>
              </a:p>
              <a:p>
                <a:pPr lvl="1"/>
                <a:r>
                  <a:rPr lang="en-US" dirty="0" smtClean="0"/>
                  <a:t>Luminance ratio is loss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Each curve requires one device for every point</a:t>
                </a:r>
              </a:p>
              <a:p>
                <a:r>
                  <a:rPr lang="en-US" dirty="0" smtClean="0"/>
                  <a:t>Error</a:t>
                </a:r>
              </a:p>
              <a:p>
                <a:pPr lvl="1"/>
                <a:r>
                  <a:rPr lang="en-US" dirty="0" smtClean="0"/>
                  <a:t>Sample to sample</a:t>
                </a:r>
              </a:p>
              <a:p>
                <a:pPr lvl="1"/>
                <a:r>
                  <a:rPr lang="en-US" dirty="0" smtClean="0"/>
                  <a:t>Measurement reproducibility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i="1" dirty="0" smtClean="0">
                    <a:solidFill>
                      <a:srgbClr val="9A0000"/>
                    </a:solidFill>
                  </a:rPr>
                  <a:t>Want all information from one device without moving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791" y="914400"/>
                <a:ext cx="4485026" cy="5261113"/>
              </a:xfrm>
              <a:blipFill rotWithShape="0">
                <a:blip r:embed="rId3"/>
                <a:stretch>
                  <a:fillRect l="-1495" t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50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299032" y="3389153"/>
          <a:ext cx="5202741" cy="3635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5" name="Graph" r:id="rId4" imgW="4150080" imgH="2900160" progId="Origin50.Graph">
                  <p:embed/>
                </p:oleObj>
              </mc:Choice>
              <mc:Fallback>
                <p:oleObj name="Graph" r:id="rId4" imgW="4150080" imgH="29001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9032" y="3389153"/>
                        <a:ext cx="5202741" cy="3635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966106" y="2650833"/>
            <a:ext cx="1394865" cy="293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66106" y="3040921"/>
            <a:ext cx="2787438" cy="293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64960" y="3427612"/>
            <a:ext cx="3989425" cy="293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46696" y="2604295"/>
            <a:ext cx="81851" cy="390088"/>
          </a:xfrm>
          <a:prstGeom prst="rect">
            <a:avLst/>
          </a:prstGeom>
          <a:solidFill>
            <a:srgbClr val="9C5BC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17540" y="2997939"/>
            <a:ext cx="81851" cy="390088"/>
          </a:xfrm>
          <a:prstGeom prst="rect">
            <a:avLst/>
          </a:prstGeom>
          <a:solidFill>
            <a:srgbClr val="9C5BC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97015" y="3388027"/>
            <a:ext cx="81851" cy="390088"/>
          </a:xfrm>
          <a:prstGeom prst="rect">
            <a:avLst/>
          </a:prstGeom>
          <a:solidFill>
            <a:srgbClr val="9C5BC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54224" y="226722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5068" y="264832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04543" y="30384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77" y="825002"/>
            <a:ext cx="3090678" cy="17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771"/>
            <a:ext cx="9144000" cy="600119"/>
          </a:xfrm>
        </p:spPr>
        <p:txBody>
          <a:bodyPr anchor="ctr"/>
          <a:lstStyle/>
          <a:p>
            <a:r>
              <a:rPr lang="en-US" smtClean="0">
                <a:solidFill>
                  <a:srgbClr val="960000"/>
                </a:solidFill>
              </a:rPr>
              <a:t>Application to Device Optimization</a:t>
            </a:r>
            <a:endParaRPr lang="en-US" dirty="0">
              <a:solidFill>
                <a:srgbClr val="96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501" y="1237026"/>
            <a:ext cx="6301185" cy="1226107"/>
          </a:xfrm>
        </p:spPr>
        <p:txBody>
          <a:bodyPr>
            <a:noAutofit/>
          </a:bodyPr>
          <a:lstStyle/>
          <a:p>
            <a:r>
              <a:rPr lang="en-US" sz="2000" smtClean="0"/>
              <a:t>How can we use this method to understand device performance and optimization?</a:t>
            </a:r>
          </a:p>
          <a:p>
            <a:r>
              <a:rPr lang="en-US" sz="2000" smtClean="0"/>
              <a:t>Increase in lifetime with EML thickness - What is causing this improvement?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88" y="804029"/>
            <a:ext cx="2054192" cy="23419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36" y="2567512"/>
            <a:ext cx="1800006" cy="2069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42025" y="4269600"/>
            <a:ext cx="3276347" cy="12473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6" y="2644402"/>
            <a:ext cx="2126310" cy="21747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182" y="4776088"/>
            <a:ext cx="2139406" cy="2081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1" y="5397443"/>
            <a:ext cx="2455738" cy="1071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3153" y="44498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TPBi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64981" y="433731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Ir(ppy)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49735" y="61620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CBP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4116" y="623928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AlQ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191711" y="46344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18995" y="2773345"/>
          <a:ext cx="5220340" cy="3994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8995" y="2773345"/>
                        <a:ext cx="5220340" cy="3994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771"/>
            <a:ext cx="9144000" cy="600119"/>
          </a:xfrm>
        </p:spPr>
        <p:txBody>
          <a:bodyPr anchor="ctr"/>
          <a:lstStyle/>
          <a:p>
            <a:r>
              <a:rPr lang="en-US" smtClean="0">
                <a:solidFill>
                  <a:srgbClr val="960000"/>
                </a:solidFill>
              </a:rPr>
              <a:t>Application to Device Optimization</a:t>
            </a:r>
            <a:endParaRPr lang="en-US" dirty="0">
              <a:solidFill>
                <a:srgbClr val="96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501" y="1237026"/>
            <a:ext cx="6301185" cy="1226107"/>
          </a:xfrm>
        </p:spPr>
        <p:txBody>
          <a:bodyPr>
            <a:noAutofit/>
          </a:bodyPr>
          <a:lstStyle/>
          <a:p>
            <a:r>
              <a:rPr lang="en-US" sz="2000" dirty="0" smtClean="0"/>
              <a:t>How can we use this method to understand device performance and optimization?</a:t>
            </a:r>
          </a:p>
          <a:p>
            <a:r>
              <a:rPr lang="en-US" sz="2000" dirty="0" smtClean="0"/>
              <a:t>Increase in lifetime with EML thickness - What is causing this improvement?</a:t>
            </a:r>
            <a:endParaRPr lang="en-US" sz="2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-294363" y="2765530"/>
          <a:ext cx="5223881" cy="399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94363" y="2765530"/>
                        <a:ext cx="5223881" cy="3997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88" y="804029"/>
            <a:ext cx="2054192" cy="23419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-213569" y="490606"/>
          <a:ext cx="5301842" cy="405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569" y="490606"/>
                        <a:ext cx="5301842" cy="405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814" y="4680831"/>
            <a:ext cx="8502182" cy="5261113"/>
          </a:xfrm>
        </p:spPr>
        <p:txBody>
          <a:bodyPr/>
          <a:lstStyle/>
          <a:p>
            <a:r>
              <a:rPr lang="en-US" sz="2000" dirty="0" smtClean="0"/>
              <a:t>Recombination loss is </a:t>
            </a:r>
            <a:r>
              <a:rPr lang="en-US" sz="2000" dirty="0"/>
              <a:t>mostly independent of EML thickness</a:t>
            </a:r>
          </a:p>
          <a:p>
            <a:pPr lvl="1"/>
            <a:r>
              <a:rPr lang="en-US" sz="2000" dirty="0" smtClean="0"/>
              <a:t>Invariance suggests minimal change in exciton density</a:t>
            </a:r>
          </a:p>
          <a:p>
            <a:pPr lvl="1"/>
            <a:r>
              <a:rPr lang="en-US" sz="2000" dirty="0"/>
              <a:t>Similar </a:t>
            </a:r>
            <a:r>
              <a:rPr lang="en-US" sz="2000" dirty="0" smtClean="0"/>
              <a:t>recombination </a:t>
            </a:r>
            <a:r>
              <a:rPr lang="en-US" sz="2000" dirty="0"/>
              <a:t>z</a:t>
            </a:r>
            <a:r>
              <a:rPr lang="en-US" sz="2000" dirty="0" smtClean="0"/>
              <a:t>one width</a:t>
            </a:r>
            <a:endParaRPr lang="en-US" sz="2000" dirty="0"/>
          </a:p>
          <a:p>
            <a:r>
              <a:rPr lang="en-US" sz="2000" dirty="0" smtClean="0"/>
              <a:t>Degradation in exciton formation determines </a:t>
            </a:r>
            <a:r>
              <a:rPr lang="en-US" sz="2000" dirty="0"/>
              <a:t>time scale of EL decay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54298" y="490606"/>
          <a:ext cx="5301842" cy="405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54298" y="490606"/>
                        <a:ext cx="5301842" cy="405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3771"/>
            <a:ext cx="9144000" cy="613371"/>
          </a:xfrm>
        </p:spPr>
        <p:txBody>
          <a:bodyPr anchor="ctr"/>
          <a:lstStyle/>
          <a:p>
            <a:r>
              <a:rPr lang="en-US" dirty="0" smtClean="0">
                <a:solidFill>
                  <a:srgbClr val="960000"/>
                </a:solidFill>
              </a:rPr>
              <a:t>Application to Device Optimization</a:t>
            </a:r>
            <a:endParaRPr lang="en-US" dirty="0">
              <a:solidFill>
                <a:srgbClr val="96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2718033" y="2223083"/>
            <a:ext cx="528506" cy="2516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75979" y="2454213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5000 cd/m</a:t>
            </a:r>
            <a:r>
              <a:rPr lang="en-US" sz="1400" baseline="30000" dirty="0"/>
              <a:t>2</a:t>
            </a:r>
            <a:endParaRPr lang="en-US" sz="1400" dirty="0"/>
          </a:p>
        </p:txBody>
      </p:sp>
      <p:sp>
        <p:nvSpPr>
          <p:cNvPr id="9" name="Oval 8"/>
          <p:cNvSpPr/>
          <p:nvPr/>
        </p:nvSpPr>
        <p:spPr>
          <a:xfrm rot="5400000">
            <a:off x="3171913" y="1724225"/>
            <a:ext cx="528506" cy="2516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56840" y="1262453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1000 cd/m</a:t>
            </a:r>
            <a:r>
              <a:rPr lang="en-US" sz="1400" baseline="30000" dirty="0" smtClean="0"/>
              <a:t>2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7112" y="595618"/>
            <a:ext cx="8992998" cy="0"/>
          </a:xfrm>
          <a:prstGeom prst="line">
            <a:avLst/>
          </a:prstGeom>
          <a:ln>
            <a:solidFill>
              <a:srgbClr val="9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OLEDs?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64" y="1270316"/>
            <a:ext cx="5107056" cy="5261113"/>
          </a:xfrm>
        </p:spPr>
        <p:txBody>
          <a:bodyPr/>
          <a:lstStyle/>
          <a:p>
            <a:r>
              <a:rPr lang="en-US" dirty="0"/>
              <a:t>Transparent conducting oxide (ITO) for light emission</a:t>
            </a:r>
          </a:p>
          <a:p>
            <a:r>
              <a:rPr lang="en-US" dirty="0" smtClean="0"/>
              <a:t>Thin films produced with vacuum or solution processing</a:t>
            </a:r>
          </a:p>
          <a:p>
            <a:r>
              <a:rPr lang="en-US" dirty="0" smtClean="0"/>
              <a:t>Organic conjugated small molecules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134535"/>
              </p:ext>
            </p:extLst>
          </p:nvPr>
        </p:nvGraphicFramePr>
        <p:xfrm>
          <a:off x="5108750" y="3631050"/>
          <a:ext cx="1490980" cy="66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2" name="CS ChemDraw Drawing" r:id="rId3" imgW="4474096" imgH="1974727" progId="ChemDraw.Document.6.0">
                  <p:embed/>
                </p:oleObj>
              </mc:Choice>
              <mc:Fallback>
                <p:oleObj name="CS ChemDraw Drawing" r:id="rId3" imgW="4474096" imgH="197472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8750" y="3631050"/>
                        <a:ext cx="1490980" cy="660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398637"/>
              </p:ext>
            </p:extLst>
          </p:nvPr>
        </p:nvGraphicFramePr>
        <p:xfrm>
          <a:off x="6496858" y="4630668"/>
          <a:ext cx="997369" cy="897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3" name="CS ChemDraw Drawing" r:id="rId5" imgW="2904058" imgH="2613110" progId="ChemDraw.Document.6.0">
                  <p:embed/>
                </p:oleObj>
              </mc:Choice>
              <mc:Fallback>
                <p:oleObj name="CS ChemDraw Drawing" r:id="rId5" imgW="2904058" imgH="261311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6858" y="4630668"/>
                        <a:ext cx="997369" cy="897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85543" y="5494168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Ir(ppy)</a:t>
            </a:r>
            <a:r>
              <a:rPr lang="en-US" sz="1400" baseline="-25000" dirty="0" smtClean="0"/>
              <a:t>3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99372" y="4019053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CBP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983500" y="541757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TPBi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790275" y="371127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NPD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647111" y="553123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Alq</a:t>
            </a:r>
            <a:r>
              <a:rPr lang="en-US" sz="1400" baseline="-25000" dirty="0" smtClean="0"/>
              <a:t>3</a:t>
            </a:r>
            <a:endParaRPr lang="en-US" sz="1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110931"/>
              </p:ext>
            </p:extLst>
          </p:nvPr>
        </p:nvGraphicFramePr>
        <p:xfrm>
          <a:off x="7138058" y="3747692"/>
          <a:ext cx="1871541" cy="713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4" name="CS ChemDraw Drawing" r:id="rId7" imgW="5396223" imgH="2056929" progId="ChemDraw.Document.6.0">
                  <p:embed/>
                </p:oleObj>
              </mc:Choice>
              <mc:Fallback>
                <p:oleObj name="CS ChemDraw Drawing" r:id="rId7" imgW="5396223" imgH="205692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38058" y="3747692"/>
                        <a:ext cx="1871541" cy="713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251284"/>
              </p:ext>
            </p:extLst>
          </p:nvPr>
        </p:nvGraphicFramePr>
        <p:xfrm>
          <a:off x="4989762" y="4363396"/>
          <a:ext cx="1239660" cy="1232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5" name="CS ChemDraw Drawing" r:id="rId9" imgW="3727089" imgH="3706242" progId="ChemDraw.Document.6.0">
                  <p:embed/>
                </p:oleObj>
              </mc:Choice>
              <mc:Fallback>
                <p:oleObj name="CS ChemDraw Drawing" r:id="rId9" imgW="3727089" imgH="370624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89762" y="4363396"/>
                        <a:ext cx="1239660" cy="1232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294995"/>
              </p:ext>
            </p:extLst>
          </p:nvPr>
        </p:nvGraphicFramePr>
        <p:xfrm>
          <a:off x="7734372" y="4753143"/>
          <a:ext cx="940597" cy="97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6" name="CS ChemDraw Drawing" r:id="rId11" imgW="2456611" imgH="2538827" progId="ChemDraw.Document.6.0">
                  <p:embed/>
                </p:oleObj>
              </mc:Choice>
              <mc:Fallback>
                <p:oleObj name="CS ChemDraw Drawing" r:id="rId11" imgW="2456611" imgH="253882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4372" y="4753143"/>
                        <a:ext cx="940597" cy="97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21246"/>
          <a:stretch/>
        </p:blipFill>
        <p:spPr>
          <a:xfrm>
            <a:off x="1074959" y="3370584"/>
            <a:ext cx="2959298" cy="28757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6" y="1312909"/>
            <a:ext cx="3921568" cy="10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Films and processing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791" y="914400"/>
                <a:ext cx="4786934" cy="5261113"/>
              </a:xfrm>
            </p:spPr>
            <p:txBody>
              <a:bodyPr/>
              <a:lstStyle/>
              <a:p>
                <a:r>
                  <a:rPr lang="en-US" dirty="0" smtClean="0"/>
                  <a:t>Spin </a:t>
                </a:r>
                <a:r>
                  <a:rPr lang="en-US" dirty="0"/>
                  <a:t>coated hole injection layer</a:t>
                </a:r>
              </a:p>
              <a:p>
                <a:pPr lvl="1"/>
                <a:r>
                  <a:rPr lang="en-US" dirty="0" smtClean="0"/>
                  <a:t>PEDOT-PSS </a:t>
                </a:r>
                <a:endParaRPr lang="en-US" dirty="0"/>
              </a:p>
              <a:p>
                <a:r>
                  <a:rPr lang="en-US" dirty="0" smtClean="0"/>
                  <a:t>Thermal vapor deposition</a:t>
                </a:r>
              </a:p>
              <a:p>
                <a:pPr lvl="1"/>
                <a:r>
                  <a:rPr lang="en-US" dirty="0" smtClean="0"/>
                  <a:t>Sublimation</a:t>
                </a:r>
              </a:p>
              <a:p>
                <a:pPr lvl="1"/>
                <a:r>
                  <a:rPr lang="en-US" dirty="0" smtClean="0"/>
                  <a:t>P&lt;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 smtClean="0"/>
                  <a:t> Torr</a:t>
                </a:r>
              </a:p>
              <a:p>
                <a:pPr lvl="1"/>
                <a:r>
                  <a:rPr lang="en-US" dirty="0" err="1" smtClean="0"/>
                  <a:t>Mixures</a:t>
                </a:r>
                <a:r>
                  <a:rPr lang="en-US" dirty="0" smtClean="0"/>
                  <a:t> are </a:t>
                </a:r>
                <a:r>
                  <a:rPr lang="en-US" dirty="0" err="1" smtClean="0"/>
                  <a:t>Codeposited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50-150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Molecular Weight: 300-800 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Amorphous</a:t>
                </a:r>
              </a:p>
              <a:p>
                <a:pPr lvl="1"/>
                <a:r>
                  <a:rPr lang="en-US" dirty="0" smtClean="0"/>
                  <a:t>Van der Waals bonding</a:t>
                </a:r>
              </a:p>
              <a:p>
                <a:pPr lvl="1"/>
                <a:r>
                  <a:rPr lang="en-US" dirty="0" smtClean="0"/>
                  <a:t>Recent efforts in enhancing density and morphology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791" y="914400"/>
                <a:ext cx="4786934" cy="5261113"/>
              </a:xfrm>
              <a:blipFill rotWithShape="0">
                <a:blip r:embed="rId2"/>
                <a:stretch>
                  <a:fillRect l="-1399" t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6" y="1312909"/>
            <a:ext cx="3921568" cy="1099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2875656"/>
            <a:ext cx="3184026" cy="3394933"/>
          </a:xfrm>
          <a:prstGeom prst="rect">
            <a:avLst/>
          </a:prstGeom>
        </p:spPr>
      </p:pic>
      <p:pic>
        <p:nvPicPr>
          <p:cNvPr id="47106" name="Picture 2" descr="Image result for pedot p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6" y="5351706"/>
            <a:ext cx="2118684" cy="13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334" y="6686026"/>
            <a:ext cx="3789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http://advancedcoatings.nagasechemtex.co.jp/en/images/about/pedot_img.png</a:t>
            </a:r>
          </a:p>
        </p:txBody>
      </p:sp>
    </p:spTree>
    <p:extLst>
      <p:ext uri="{BB962C8B-B14F-4D97-AF65-F5344CB8AC3E}">
        <p14:creationId xmlns:p14="http://schemas.microsoft.com/office/powerpoint/2010/main" val="29713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Organic Semiconductors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838899"/>
            <a:ext cx="8666922" cy="52611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Conduction by hops between discrete molecules</a:t>
            </a:r>
          </a:p>
          <a:p>
            <a:r>
              <a:rPr lang="en-US" dirty="0" smtClean="0"/>
              <a:t>Highest Occupied Molecular Orbital (HOMO)</a:t>
            </a:r>
          </a:p>
          <a:p>
            <a:pPr lvl="1"/>
            <a:r>
              <a:rPr lang="en-US" dirty="0" smtClean="0"/>
              <a:t>Think valence band</a:t>
            </a:r>
          </a:p>
          <a:p>
            <a:r>
              <a:rPr lang="en-US" dirty="0" smtClean="0"/>
              <a:t>Lowest Unoccupied Molecular Orbital (LUMO)</a:t>
            </a:r>
          </a:p>
          <a:p>
            <a:pPr lvl="1"/>
            <a:r>
              <a:rPr lang="en-US" dirty="0" smtClean="0"/>
              <a:t>Think Conduction Band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A0000"/>
                </a:solidFill>
              </a:rPr>
              <a:t>Excitons</a:t>
            </a:r>
          </a:p>
          <a:p>
            <a:pPr>
              <a:lnSpc>
                <a:spcPct val="100000"/>
              </a:lnSpc>
            </a:pPr>
            <a:r>
              <a:rPr lang="en-US" dirty="0"/>
              <a:t>Coulombically bound electron-hole pair</a:t>
            </a:r>
          </a:p>
          <a:p>
            <a:pPr>
              <a:lnSpc>
                <a:spcPct val="100000"/>
              </a:lnSpc>
            </a:pPr>
            <a:r>
              <a:rPr lang="en-US" dirty="0"/>
              <a:t>Charges bound on single </a:t>
            </a:r>
            <a:r>
              <a:rPr lang="en-US" dirty="0" smtClean="0"/>
              <a:t>molecule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Lifetimes 10 ns – 100 </a:t>
            </a:r>
            <a:r>
              <a:rPr lang="en-US" dirty="0" err="1" smtClean="0"/>
              <a:t>ms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i="1" dirty="0"/>
              <a:t>Main conceptual deviation from traditional LEDs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39541"/>
              </p:ext>
            </p:extLst>
          </p:nvPr>
        </p:nvGraphicFramePr>
        <p:xfrm>
          <a:off x="6567156" y="1164979"/>
          <a:ext cx="2232435" cy="989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5" name="CS ChemDraw Drawing" r:id="rId3" imgW="4474096" imgH="1974727" progId="ChemDraw.Document.6.0">
                  <p:embed/>
                </p:oleObj>
              </mc:Choice>
              <mc:Fallback>
                <p:oleObj name="CS ChemDraw Drawing" r:id="rId3" imgW="4474096" imgH="197472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7156" y="1164979"/>
                        <a:ext cx="2232435" cy="989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187082" y="2149330"/>
            <a:ext cx="83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CBP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09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OLED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193006"/>
            <a:ext cx="8790264" cy="235519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/>
              <a:t>Charges (polarons) move through transport layers (HTL/ETL)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Charges combine to form excitons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Emissive layer (EML)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Profile of exciton formation called recombination zone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Excitons emit light </a:t>
            </a:r>
          </a:p>
        </p:txBody>
      </p:sp>
      <p:sp>
        <p:nvSpPr>
          <p:cNvPr id="5" name="Rectangle 94"/>
          <p:cNvSpPr>
            <a:spLocks noChangeArrowheads="1"/>
          </p:cNvSpPr>
          <p:nvPr/>
        </p:nvSpPr>
        <p:spPr bwMode="auto">
          <a:xfrm>
            <a:off x="0" y="-163815"/>
            <a:ext cx="65" cy="784830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403C3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403C3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Helvitica"/>
            </a:endParaRPr>
          </a:p>
        </p:txBody>
      </p:sp>
      <p:sp>
        <p:nvSpPr>
          <p:cNvPr id="17" name="Rectangle 96"/>
          <p:cNvSpPr>
            <a:spLocks noChangeArrowheads="1"/>
          </p:cNvSpPr>
          <p:nvPr/>
        </p:nvSpPr>
        <p:spPr bwMode="auto">
          <a:xfrm>
            <a:off x="152400" y="11668"/>
            <a:ext cx="65" cy="738664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403C3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403C3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403C3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97"/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0A02-1BC3-4AD5-9271-3B77E2AE403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5" y="1887012"/>
            <a:ext cx="2746651" cy="10394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44" y="897378"/>
            <a:ext cx="4048619" cy="30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w Template.potm" id="{4D7E9788-66F2-4B63-8D48-5104771A2F46}" vid="{4FD0F2BB-69C5-45BE-805A-5870AAA17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Dow Template</Template>
  <TotalTime>8073</TotalTime>
  <Words>1840</Words>
  <Application>Microsoft Office PowerPoint</Application>
  <PresentationFormat>On-screen Show (4:3)</PresentationFormat>
  <Paragraphs>593</Paragraphs>
  <Slides>53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Cambria Math</vt:lpstr>
      <vt:lpstr>Helvitica</vt:lpstr>
      <vt:lpstr>Times New Roman</vt:lpstr>
      <vt:lpstr>Office Theme</vt:lpstr>
      <vt:lpstr>CS ChemDraw Drawing</vt:lpstr>
      <vt:lpstr>Graph</vt:lpstr>
      <vt:lpstr>Origin Graph</vt:lpstr>
      <vt:lpstr> Understanding OLED Dynamics on Multiple Time Scales</vt:lpstr>
      <vt:lpstr>Personal Background</vt:lpstr>
      <vt:lpstr>Outline</vt:lpstr>
      <vt:lpstr>Outline</vt:lpstr>
      <vt:lpstr>OLEDs</vt:lpstr>
      <vt:lpstr>What are OLEDs?</vt:lpstr>
      <vt:lpstr>Films and processing</vt:lpstr>
      <vt:lpstr>Organic Semiconductors</vt:lpstr>
      <vt:lpstr>OLED Operation</vt:lpstr>
      <vt:lpstr>Efficiency Components</vt:lpstr>
      <vt:lpstr>Active Research Fields</vt:lpstr>
      <vt:lpstr>Outline</vt:lpstr>
      <vt:lpstr>Motivation</vt:lpstr>
      <vt:lpstr>Further Limitations</vt:lpstr>
      <vt:lpstr>Exciton Kinetics</vt:lpstr>
      <vt:lpstr>Model Summary</vt:lpstr>
      <vt:lpstr>Transient Electroluminescence</vt:lpstr>
      <vt:lpstr>Transient Electroluminescence</vt:lpstr>
      <vt:lpstr>Deconstructing Efficiency</vt:lpstr>
      <vt:lpstr>Summary</vt:lpstr>
      <vt:lpstr>Outline</vt:lpstr>
      <vt:lpstr>OLED Degradation</vt:lpstr>
      <vt:lpstr>Decoupling Efficiency Losses</vt:lpstr>
      <vt:lpstr>Deconstructing OLED Degradation</vt:lpstr>
      <vt:lpstr>Deconstructing OLED Degradation</vt:lpstr>
      <vt:lpstr>Deconstructing OLED Degradation</vt:lpstr>
      <vt:lpstr>Software Interface</vt:lpstr>
      <vt:lpstr>Deconstructing OLED Degradation</vt:lpstr>
      <vt:lpstr>Application to Device Optimization</vt:lpstr>
      <vt:lpstr>Probing the Recombination Zone</vt:lpstr>
      <vt:lpstr>Technique Applications</vt:lpstr>
      <vt:lpstr>Technique Applications</vt:lpstr>
      <vt:lpstr>Summary</vt:lpstr>
      <vt:lpstr>Outline</vt:lpstr>
      <vt:lpstr>Data Collection Techniques</vt:lpstr>
      <vt:lpstr>Data in Our Lab</vt:lpstr>
      <vt:lpstr>Data in Our Lab</vt:lpstr>
      <vt:lpstr>Comparing Data</vt:lpstr>
      <vt:lpstr>Programmatic Data Access</vt:lpstr>
      <vt:lpstr>Machine Learning</vt:lpstr>
      <vt:lpstr>Conclusions</vt:lpstr>
      <vt:lpstr>Questions?</vt:lpstr>
      <vt:lpstr>PowerPoint Presentation</vt:lpstr>
      <vt:lpstr>PowerPoint Presentation</vt:lpstr>
      <vt:lpstr>Archive Search Tools</vt:lpstr>
      <vt:lpstr>Conclusions</vt:lpstr>
      <vt:lpstr>Correctly Probing η_PL</vt:lpstr>
      <vt:lpstr>Accounting for Polaron Dynamics</vt:lpstr>
      <vt:lpstr>Deconstructing Efficiency</vt:lpstr>
      <vt:lpstr>Initial Attempts</vt:lpstr>
      <vt:lpstr>Application to Device Optimization</vt:lpstr>
      <vt:lpstr>Application to Device Optimization</vt:lpstr>
      <vt:lpstr>Application to Device Optimization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Exciton and Polaron Dynamics to Analyze OLED Behavior</dc:title>
  <dc:creator>Kyle Hershey</dc:creator>
  <cp:lastModifiedBy>Kyle Hershey</cp:lastModifiedBy>
  <cp:revision>172</cp:revision>
  <dcterms:created xsi:type="dcterms:W3CDTF">2017-10-21T17:38:49Z</dcterms:created>
  <dcterms:modified xsi:type="dcterms:W3CDTF">2018-05-15T20:52:19Z</dcterms:modified>
</cp:coreProperties>
</file>